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59" r:id="rId7"/>
    <p:sldId id="256" r:id="rId8"/>
    <p:sldId id="263" r:id="rId9"/>
    <p:sldId id="269" r:id="rId10"/>
    <p:sldId id="266" r:id="rId11"/>
    <p:sldId id="270" r:id="rId12"/>
    <p:sldId id="271" r:id="rId13"/>
    <p:sldId id="273" r:id="rId14"/>
    <p:sldId id="274" r:id="rId15"/>
    <p:sldId id="275" r:id="rId16"/>
    <p:sldId id="276" r:id="rId17"/>
    <p:sldId id="277" r:id="rId18"/>
    <p:sldId id="279" r:id="rId19"/>
    <p:sldId id="280" r:id="rId20"/>
    <p:sldId id="281" r:id="rId21"/>
    <p:sldId id="282" r:id="rId22"/>
    <p:sldId id="283" r:id="rId23"/>
    <p:sldId id="285" r:id="rId24"/>
    <p:sldId id="286"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AD5D6E-3414-428B-8A48-4E6830E4990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252029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9AD5D6E-3414-428B-8A48-4E6830E4990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414249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9AD5D6E-3414-428B-8A48-4E6830E4990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352065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Blu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0"/>
            <a:ext cx="12192000" cy="6858000"/>
          </a:xfrm>
          <a:prstGeom prst="rect">
            <a:avLst/>
          </a:prstGeom>
          <a:solidFill>
            <a:srgbClr val="0D3DE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0" y="2433926"/>
            <a:ext cx="12192000" cy="1990148"/>
          </a:xfrm>
        </p:spPr>
        <p:txBody>
          <a:bodyPr>
            <a:noAutofit/>
          </a:bodyPr>
          <a:lstStyle>
            <a:lvl1pPr algn="ctr">
              <a:defRPr sz="8000"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TRANSITION TITLE</a:t>
            </a:r>
          </a:p>
        </p:txBody>
      </p:sp>
      <p:sp>
        <p:nvSpPr>
          <p:cNvPr id="9" name="Text Placeholder 7"/>
          <p:cNvSpPr>
            <a:spLocks noGrp="1"/>
          </p:cNvSpPr>
          <p:nvPr>
            <p:ph type="body" sz="quarter" idx="10" hasCustomPrompt="1"/>
          </p:nvPr>
        </p:nvSpPr>
        <p:spPr>
          <a:xfrm>
            <a:off x="11333019" y="6386945"/>
            <a:ext cx="720436" cy="248666"/>
          </a:xfrm>
        </p:spPr>
        <p:txBody>
          <a:bodyPr>
            <a:normAutofit/>
          </a:bodyPr>
          <a:lstStyle>
            <a:lvl1pPr marL="0" indent="0" algn="r">
              <a:buNone/>
              <a:defRPr sz="1600">
                <a:solidFill>
                  <a:schemeClr val="accent1">
                    <a:lumMod val="60000"/>
                    <a:lumOff val="40000"/>
                  </a:schemeClr>
                </a:solidFill>
              </a:defRPr>
            </a:lvl1pPr>
          </a:lstStyle>
          <a:p>
            <a:pPr lvl="0"/>
            <a:r>
              <a:rPr lang="en-US" dirty="0"/>
              <a:t>1</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548" y="5701593"/>
            <a:ext cx="452623" cy="934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809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0" name="Straight Connector 9"/>
          <p:cNvCxnSpPr/>
          <p:nvPr userDrawn="1"/>
        </p:nvCxnSpPr>
        <p:spPr>
          <a:xfrm flipH="1">
            <a:off x="2852226" y="1451858"/>
            <a:ext cx="8820" cy="2978485"/>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470987" y="6373911"/>
            <a:ext cx="6521823" cy="307777"/>
          </a:xfrm>
          <a:prstGeom prst="rect">
            <a:avLst/>
          </a:prstGeom>
          <a:noFill/>
        </p:spPr>
        <p:txBody>
          <a:bodyPr wrap="square" rtlCol="0">
            <a:spAutoFit/>
          </a:bodyPr>
          <a:lstStyle/>
          <a:p>
            <a:r>
              <a:rPr lang="en-US" sz="1400" dirty="0">
                <a:solidFill>
                  <a:schemeClr val="bg1"/>
                </a:solidFill>
              </a:rPr>
              <a:t>AMERICAN FEDERATION OF GOVERNMENT EMPLOYEES, AFL - CIO</a:t>
            </a:r>
          </a:p>
        </p:txBody>
      </p:sp>
      <p:sp>
        <p:nvSpPr>
          <p:cNvPr id="3" name="Text Placeholder 2"/>
          <p:cNvSpPr>
            <a:spLocks noGrp="1"/>
          </p:cNvSpPr>
          <p:nvPr>
            <p:ph type="body" sz="quarter" idx="10" hasCustomPrompt="1"/>
          </p:nvPr>
        </p:nvSpPr>
        <p:spPr>
          <a:xfrm>
            <a:off x="3352800" y="1452564"/>
            <a:ext cx="6923088" cy="913266"/>
          </a:xfrm>
        </p:spPr>
        <p:txBody>
          <a:bodyPr>
            <a:normAutofit/>
          </a:bodyPr>
          <a:lstStyle>
            <a:lvl1pPr marL="0" indent="0">
              <a:buNone/>
              <a:defRPr sz="5400" baseline="0">
                <a:solidFill>
                  <a:srgbClr val="002060"/>
                </a:solidFill>
              </a:defRPr>
            </a:lvl1pPr>
          </a:lstStyle>
          <a:p>
            <a:pPr lvl="0"/>
            <a:r>
              <a:rPr lang="en-US" dirty="0"/>
              <a:t>Main Title</a:t>
            </a:r>
          </a:p>
        </p:txBody>
      </p:sp>
      <p:sp>
        <p:nvSpPr>
          <p:cNvPr id="14" name="Text Placeholder 2"/>
          <p:cNvSpPr>
            <a:spLocks noGrp="1"/>
          </p:cNvSpPr>
          <p:nvPr>
            <p:ph type="body" sz="quarter" idx="11" hasCustomPrompt="1"/>
          </p:nvPr>
        </p:nvSpPr>
        <p:spPr>
          <a:xfrm>
            <a:off x="3352800" y="2440970"/>
            <a:ext cx="6923088" cy="913266"/>
          </a:xfrm>
        </p:spPr>
        <p:txBody>
          <a:bodyPr>
            <a:normAutofit/>
          </a:bodyPr>
          <a:lstStyle>
            <a:lvl1pPr marL="0" indent="0">
              <a:buNone/>
              <a:defRPr sz="4000" baseline="0">
                <a:solidFill>
                  <a:srgbClr val="FFC000"/>
                </a:solidFill>
              </a:defRPr>
            </a:lvl1pPr>
          </a:lstStyle>
          <a:p>
            <a:pPr lvl="0"/>
            <a:r>
              <a:rPr lang="en-US" dirty="0"/>
              <a:t>Subtitle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434" y="1411977"/>
            <a:ext cx="1485038" cy="3064478"/>
          </a:xfrm>
          <a:prstGeom prst="rect">
            <a:avLst/>
          </a:prstGeom>
        </p:spPr>
      </p:pic>
      <p:sp>
        <p:nvSpPr>
          <p:cNvPr id="7" name="Rectangle 6"/>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8" name="Rectangle 7"/>
          <p:cNvSpPr/>
          <p:nvPr userDrawn="1"/>
        </p:nvSpPr>
        <p:spPr>
          <a:xfrm>
            <a:off x="0" y="6108700"/>
            <a:ext cx="12192000" cy="889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866601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al Information">
    <p:spTree>
      <p:nvGrpSpPr>
        <p:cNvPr id="1" name=""/>
        <p:cNvGrpSpPr/>
        <p:nvPr/>
      </p:nvGrpSpPr>
      <p:grpSpPr>
        <a:xfrm>
          <a:off x="0" y="0"/>
          <a:ext cx="0" cy="0"/>
          <a:chOff x="0" y="0"/>
          <a:chExt cx="0" cy="0"/>
        </a:xfrm>
      </p:grpSpPr>
      <p:sp>
        <p:nvSpPr>
          <p:cNvPr id="10" name="Rectangle 9"/>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Picture Placeholder 5"/>
          <p:cNvSpPr>
            <a:spLocks noGrp="1"/>
          </p:cNvSpPr>
          <p:nvPr>
            <p:ph type="pic" sz="quarter" idx="10" hasCustomPrompt="1"/>
          </p:nvPr>
        </p:nvSpPr>
        <p:spPr>
          <a:xfrm>
            <a:off x="6705600" y="1277938"/>
            <a:ext cx="5051425" cy="4556125"/>
          </a:xfrm>
        </p:spPr>
        <p:txBody>
          <a:bodyPr/>
          <a:lstStyle>
            <a:lvl1pPr>
              <a:defRPr/>
            </a:lvl1pPr>
          </a:lstStyle>
          <a:p>
            <a:r>
              <a:rPr lang="en-US" dirty="0"/>
              <a:t>Place Image Here</a:t>
            </a:r>
          </a:p>
        </p:txBody>
      </p:sp>
      <p:sp>
        <p:nvSpPr>
          <p:cNvPr id="7" name="Content Placeholder 2"/>
          <p:cNvSpPr>
            <a:spLocks noGrp="1"/>
          </p:cNvSpPr>
          <p:nvPr>
            <p:ph idx="1" hasCustomPrompt="1"/>
          </p:nvPr>
        </p:nvSpPr>
        <p:spPr>
          <a:xfrm>
            <a:off x="533400" y="1277938"/>
            <a:ext cx="6172200" cy="4873625"/>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533400" y="-322262"/>
            <a:ext cx="6027057" cy="1600200"/>
          </a:xfrm>
        </p:spPr>
        <p:txBody>
          <a:bodyPr anchor="b">
            <a:normAutofit/>
          </a:bodyPr>
          <a:lstStyle>
            <a:lvl1pPr>
              <a:defRPr sz="4400" b="1" baseline="0">
                <a:solidFill>
                  <a:srgbClr val="002060"/>
                </a:solidFill>
              </a:defRPr>
            </a:lvl1pPr>
          </a:lstStyle>
          <a:p>
            <a:r>
              <a:rPr lang="en-US" dirty="0"/>
              <a:t>Title of Slide Here</a:t>
            </a:r>
          </a:p>
        </p:txBody>
      </p:sp>
      <p:sp>
        <p:nvSpPr>
          <p:cNvPr id="11" name="Text Placeholder 7"/>
          <p:cNvSpPr>
            <a:spLocks noGrp="1"/>
          </p:cNvSpPr>
          <p:nvPr>
            <p:ph type="body" sz="quarter" idx="11" hasCustomPrompt="1"/>
          </p:nvPr>
        </p:nvSpPr>
        <p:spPr>
          <a:xfrm>
            <a:off x="11333019" y="6386945"/>
            <a:ext cx="720436" cy="248666"/>
          </a:xfrm>
        </p:spPr>
        <p:txBody>
          <a:bodyPr>
            <a:normAutofit/>
          </a:bodyPr>
          <a:lstStyle>
            <a:lvl1pPr marL="0" indent="0" algn="r">
              <a:buNone/>
              <a:defRPr sz="1600">
                <a:solidFill>
                  <a:schemeClr val="accent1">
                    <a:lumMod val="60000"/>
                    <a:lumOff val="40000"/>
                  </a:schemeClr>
                </a:solidFill>
              </a:defRPr>
            </a:lvl1pPr>
          </a:lstStyle>
          <a:p>
            <a:pPr lvl="0"/>
            <a:r>
              <a:rPr lang="en-US" dirty="0"/>
              <a:t>1</a:t>
            </a:r>
          </a:p>
        </p:txBody>
      </p:sp>
      <p:sp>
        <p:nvSpPr>
          <p:cNvPr id="9" name="Rectangle 8"/>
          <p:cNvSpPr/>
          <p:nvPr userDrawn="1"/>
        </p:nvSpPr>
        <p:spPr>
          <a:xfrm>
            <a:off x="0" y="6108700"/>
            <a:ext cx="12192000" cy="889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48" y="5701593"/>
            <a:ext cx="452623" cy="934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29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9AD5D6E-3414-428B-8A48-4E6830E4990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26247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D5D6E-3414-428B-8A48-4E6830E4990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298650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D9AD5D6E-3414-428B-8A48-4E6830E4990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379641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D9AD5D6E-3414-428B-8A48-4E6830E49903}"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41011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AD5D6E-3414-428B-8A48-4E6830E49903}"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81121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5D6E-3414-428B-8A48-4E6830E49903}"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23151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D5D6E-3414-428B-8A48-4E6830E4990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167654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D5D6E-3414-428B-8A48-4E6830E4990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0AFCB-EFA9-4335-81A8-A625D3C49741}" type="slidenum">
              <a:rPr lang="en-US" smtClean="0"/>
              <a:t>‹#›</a:t>
            </a:fld>
            <a:endParaRPr lang="en-US"/>
          </a:p>
        </p:txBody>
      </p:sp>
    </p:spTree>
    <p:extLst>
      <p:ext uri="{BB962C8B-B14F-4D97-AF65-F5344CB8AC3E}">
        <p14:creationId xmlns:p14="http://schemas.microsoft.com/office/powerpoint/2010/main" val="423933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5D6E-3414-428B-8A48-4E6830E49903}"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0AFCB-EFA9-4335-81A8-A625D3C49741}" type="slidenum">
              <a:rPr lang="en-US" smtClean="0"/>
              <a:t>‹#›</a:t>
            </a:fld>
            <a:endParaRPr lang="en-US"/>
          </a:p>
        </p:txBody>
      </p:sp>
    </p:spTree>
    <p:extLst>
      <p:ext uri="{BB962C8B-B14F-4D97-AF65-F5344CB8AC3E}">
        <p14:creationId xmlns:p14="http://schemas.microsoft.com/office/powerpoint/2010/main" val="30897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p>
        </p:txBody>
      </p:sp>
      <p:sp>
        <p:nvSpPr>
          <p:cNvPr id="3" name="Text Placeholder 2"/>
          <p:cNvSpPr>
            <a:spLocks noGrp="1"/>
          </p:cNvSpPr>
          <p:nvPr>
            <p:ph type="body" sz="quarter" idx="10"/>
          </p:nvPr>
        </p:nvSpPr>
        <p:spPr/>
        <p:txBody>
          <a:bodyPr>
            <a:normAutofit fontScale="85000" lnSpcReduction="20000"/>
          </a:bodyPr>
          <a:lstStyle/>
          <a:p>
            <a:r>
              <a:rPr lang="en-US" dirty="0"/>
              <a:t>2</a:t>
            </a:r>
          </a:p>
        </p:txBody>
      </p:sp>
    </p:spTree>
    <p:extLst>
      <p:ext uri="{BB962C8B-B14F-4D97-AF65-F5344CB8AC3E}">
        <p14:creationId xmlns:p14="http://schemas.microsoft.com/office/powerpoint/2010/main" val="28040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Instructor Guide</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pic>
        <p:nvPicPr>
          <p:cNvPr id="7" name="Picture 6"/>
          <p:cNvPicPr>
            <a:picLocks noChangeAspect="1"/>
          </p:cNvPicPr>
          <p:nvPr/>
        </p:nvPicPr>
        <p:blipFill>
          <a:blip r:embed="rId3"/>
          <a:stretch>
            <a:fillRect/>
          </a:stretch>
        </p:blipFill>
        <p:spPr>
          <a:xfrm>
            <a:off x="1762211" y="1937039"/>
            <a:ext cx="5914286" cy="2980952"/>
          </a:xfrm>
          <a:prstGeom prst="rect">
            <a:avLst/>
          </a:prstGeom>
        </p:spPr>
      </p:pic>
      <p:sp>
        <p:nvSpPr>
          <p:cNvPr id="3" name="Subtitle 2"/>
          <p:cNvSpPr>
            <a:spLocks noGrp="1"/>
          </p:cNvSpPr>
          <p:nvPr>
            <p:ph type="subTitle" idx="1"/>
          </p:nvPr>
        </p:nvSpPr>
        <p:spPr>
          <a:xfrm>
            <a:off x="1524000" y="1597231"/>
            <a:ext cx="6390709" cy="3660569"/>
          </a:xfrm>
        </p:spPr>
        <p:txBody>
          <a:bodyPr/>
          <a:lstStyle/>
          <a:p>
            <a:r>
              <a:rPr lang="en-US" dirty="0"/>
              <a:t> </a:t>
            </a:r>
          </a:p>
        </p:txBody>
      </p:sp>
    </p:spTree>
    <p:extLst>
      <p:ext uri="{BB962C8B-B14F-4D97-AF65-F5344CB8AC3E}">
        <p14:creationId xmlns:p14="http://schemas.microsoft.com/office/powerpoint/2010/main" val="66921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Participant Workbook</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40196424"/>
              </p:ext>
            </p:extLst>
          </p:nvPr>
        </p:nvGraphicFramePr>
        <p:xfrm>
          <a:off x="1524000" y="1451758"/>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r>
                        <a:rPr lang="en-US" sz="1800" b="1" kern="1200" dirty="0">
                          <a:solidFill>
                            <a:schemeClr val="dk1"/>
                          </a:solidFill>
                          <a:effectLst/>
                          <a:latin typeface="+mn-lt"/>
                          <a:ea typeface="+mn-ea"/>
                          <a:cs typeface="+mn-cs"/>
                        </a:rPr>
                        <a:t>The participant workbook follows </a:t>
                      </a:r>
                      <a:r>
                        <a:rPr lang="en-US" sz="1800" b="1" kern="1200" baseline="0" dirty="0">
                          <a:solidFill>
                            <a:schemeClr val="dk1"/>
                          </a:solidFill>
                          <a:effectLst/>
                          <a:latin typeface="+mn-lt"/>
                          <a:ea typeface="+mn-ea"/>
                          <a:cs typeface="+mn-cs"/>
                        </a:rPr>
                        <a:t>all the material being covered in the presentation</a:t>
                      </a:r>
                      <a:r>
                        <a:rPr lang="en-US" sz="1800" b="0" kern="1200" baseline="0" dirty="0">
                          <a:solidFill>
                            <a:schemeClr val="dk1"/>
                          </a:solidFill>
                          <a:effectLst/>
                          <a:latin typeface="+mn-lt"/>
                          <a:ea typeface="+mn-ea"/>
                          <a:cs typeface="+mn-cs"/>
                        </a:rPr>
                        <a:t>.  It tracks along with the following:</a:t>
                      </a:r>
                    </a:p>
                    <a:p>
                      <a:pPr marL="171450" indent="-171450">
                        <a:buFont typeface="Arial" panose="020B0604020202020204" pitchFamily="34" charset="0"/>
                        <a:buChar char="•"/>
                      </a:pPr>
                      <a:r>
                        <a:rPr lang="en-US" sz="1800" b="0" kern="1200" baseline="0" dirty="0">
                          <a:solidFill>
                            <a:schemeClr val="dk1"/>
                          </a:solidFill>
                          <a:effectLst/>
                          <a:latin typeface="+mn-lt"/>
                          <a:ea typeface="+mn-ea"/>
                          <a:cs typeface="+mn-cs"/>
                        </a:rPr>
                        <a:t>Objectives for each section and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baseline="0" dirty="0">
                          <a:solidFill>
                            <a:schemeClr val="dk1"/>
                          </a:solidFill>
                          <a:effectLst/>
                          <a:latin typeface="+mn-lt"/>
                          <a:ea typeface="+mn-ea"/>
                          <a:cs typeface="+mn-cs"/>
                        </a:rPr>
                        <a:t>Short quizzes</a:t>
                      </a:r>
                    </a:p>
                    <a:p>
                      <a:pPr marL="171450" indent="-171450">
                        <a:buFont typeface="Arial" panose="020B0604020202020204" pitchFamily="34" charset="0"/>
                        <a:buChar char="•"/>
                      </a:pPr>
                      <a:r>
                        <a:rPr lang="en-US" sz="1800" b="0" kern="1200" baseline="0" dirty="0">
                          <a:solidFill>
                            <a:schemeClr val="dk1"/>
                          </a:solidFill>
                          <a:effectLst/>
                          <a:latin typeface="+mn-lt"/>
                          <a:ea typeface="+mn-ea"/>
                          <a:cs typeface="+mn-cs"/>
                        </a:rPr>
                        <a:t>Activities, and instructions and materials needed for those activities</a:t>
                      </a:r>
                    </a:p>
                    <a:p>
                      <a:pPr marL="0" indent="0">
                        <a:buFont typeface="Arial" panose="020B0604020202020204" pitchFamily="34" charset="0"/>
                        <a:buNone/>
                      </a:pPr>
                      <a:r>
                        <a:rPr lang="en-US" sz="1800" b="0" kern="1200" baseline="0" dirty="0">
                          <a:solidFill>
                            <a:schemeClr val="dk1"/>
                          </a:solidFill>
                          <a:effectLst/>
                          <a:latin typeface="+mn-lt"/>
                          <a:ea typeface="+mn-ea"/>
                          <a:cs typeface="+mn-cs"/>
                        </a:rPr>
                        <a:t>The Instructor Guide will to the Workbook (Ex. “Refer class to page 13 in the Participant Workbook for this activity.”)</a:t>
                      </a: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spTree>
    <p:extLst>
      <p:ext uri="{BB962C8B-B14F-4D97-AF65-F5344CB8AC3E}">
        <p14:creationId xmlns:p14="http://schemas.microsoft.com/office/powerpoint/2010/main" val="169074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Manual</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3566504"/>
              </p:ext>
            </p:extLst>
          </p:nvPr>
        </p:nvGraphicFramePr>
        <p:xfrm>
          <a:off x="1524000" y="1451758"/>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pPr marL="0" indent="0">
                        <a:buFont typeface="Arial" panose="020B0604020202020204" pitchFamily="34" charset="0"/>
                        <a:buNone/>
                      </a:pPr>
                      <a:r>
                        <a:rPr lang="en-US" sz="1800" b="0" kern="1200" baseline="0" dirty="0">
                          <a:solidFill>
                            <a:schemeClr val="dk1"/>
                          </a:solidFill>
                          <a:effectLst/>
                          <a:latin typeface="+mn-lt"/>
                          <a:ea typeface="+mn-ea"/>
                          <a:cs typeface="+mn-cs"/>
                        </a:rPr>
                        <a:t>The manual is the textbook for the course.  It contains all of the material being covered in the class.  By reviewing the manual, a member can take in all of the substantive material covered in the course.  This class, however, is an interactive course, where concepts are drilled through a series of collaborative learning exercises.  </a:t>
                      </a: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14709" y="1451758"/>
            <a:ext cx="3071538" cy="3971646"/>
          </a:xfrm>
          <a:prstGeom prst="rect">
            <a:avLst/>
          </a:prstGeom>
        </p:spPr>
      </p:pic>
    </p:spTree>
    <p:extLst>
      <p:ext uri="{BB962C8B-B14F-4D97-AF65-F5344CB8AC3E}">
        <p14:creationId xmlns:p14="http://schemas.microsoft.com/office/powerpoint/2010/main" val="140802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PowerPoint</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41823338"/>
              </p:ext>
            </p:extLst>
          </p:nvPr>
        </p:nvGraphicFramePr>
        <p:xfrm>
          <a:off x="1524001" y="1451758"/>
          <a:ext cx="4446494" cy="3660569"/>
        </p:xfrm>
        <a:graphic>
          <a:graphicData uri="http://schemas.openxmlformats.org/drawingml/2006/table">
            <a:tbl>
              <a:tblPr>
                <a:tableStyleId>{5C22544A-7EE6-4342-B048-85BDC9FD1C3A}</a:tableStyleId>
              </a:tblPr>
              <a:tblGrid>
                <a:gridCol w="4446494">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pPr marL="0" indent="0">
                        <a:buFont typeface="Arial" panose="020B0604020202020204" pitchFamily="34" charset="0"/>
                        <a:buNone/>
                      </a:pPr>
                      <a:r>
                        <a:rPr lang="en-US" sz="1800" b="0" kern="1200" baseline="0" dirty="0">
                          <a:solidFill>
                            <a:schemeClr val="dk1"/>
                          </a:solidFill>
                          <a:effectLst/>
                          <a:latin typeface="+mn-lt"/>
                          <a:ea typeface="+mn-ea"/>
                          <a:cs typeface="+mn-cs"/>
                        </a:rPr>
                        <a:t>The PowerPoint presentation complements the Instructor Guide.  </a:t>
                      </a:r>
                    </a:p>
                    <a:p>
                      <a:pPr marL="0" indent="0">
                        <a:buFont typeface="Arial" panose="020B0604020202020204" pitchFamily="34" charset="0"/>
                        <a:buNone/>
                      </a:pPr>
                      <a:endParaRPr lang="en-US" sz="18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baseline="0" dirty="0">
                          <a:solidFill>
                            <a:schemeClr val="dk1"/>
                          </a:solidFill>
                          <a:effectLst/>
                          <a:latin typeface="+mn-lt"/>
                          <a:ea typeface="+mn-ea"/>
                          <a:cs typeface="+mn-cs"/>
                        </a:rPr>
                        <a:t>The Instructor Guide will  direct the teacher when to refer students to the PowerPoint (ex. “</a:t>
                      </a:r>
                      <a:r>
                        <a:rPr lang="en-US" sz="1800" b="0" u="sng" kern="1200" baseline="0" dirty="0">
                          <a:solidFill>
                            <a:schemeClr val="dk1"/>
                          </a:solidFill>
                          <a:effectLst/>
                          <a:latin typeface="+mn-lt"/>
                          <a:ea typeface="+mn-ea"/>
                          <a:cs typeface="+mn-cs"/>
                        </a:rPr>
                        <a:t>Show slide </a:t>
                      </a:r>
                      <a:r>
                        <a:rPr lang="en-US" sz="1800" b="0" kern="1200" baseline="0" dirty="0">
                          <a:solidFill>
                            <a:schemeClr val="dk1"/>
                          </a:solidFill>
                          <a:effectLst/>
                          <a:latin typeface="+mn-lt"/>
                          <a:ea typeface="+mn-ea"/>
                          <a:cs typeface="+mn-cs"/>
                        </a:rPr>
                        <a:t>20 </a:t>
                      </a:r>
                      <a:r>
                        <a:rPr lang="en-US" sz="1800" b="0" i="1" kern="1200" baseline="0" dirty="0">
                          <a:solidFill>
                            <a:schemeClr val="dk1"/>
                          </a:solidFill>
                          <a:effectLst/>
                          <a:latin typeface="+mn-lt"/>
                          <a:ea typeface="+mn-ea"/>
                          <a:cs typeface="+mn-cs"/>
                        </a:rPr>
                        <a:t>Federal Collective Bargaining: Speaking the Language, Knowing the Players</a:t>
                      </a:r>
                      <a:r>
                        <a:rPr lang="en-US" sz="1800" b="0" kern="1200" baseline="0" dirty="0">
                          <a:solidFill>
                            <a:schemeClr val="dk1"/>
                          </a:solidFill>
                          <a:effectLst/>
                          <a:latin typeface="+mn-lt"/>
                          <a:ea typeface="+mn-ea"/>
                          <a:cs typeface="+mn-cs"/>
                        </a:rPr>
                        <a:t>”)</a:t>
                      </a:r>
                    </a:p>
                    <a:p>
                      <a:pPr marL="0" indent="0">
                        <a:buFont typeface="Arial" panose="020B0604020202020204" pitchFamily="34" charset="0"/>
                        <a:buNone/>
                      </a:pPr>
                      <a:endParaRPr lang="en-US" sz="18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14709" y="1451758"/>
            <a:ext cx="3071538" cy="3971646"/>
          </a:xfrm>
          <a:prstGeom prst="rect">
            <a:avLst/>
          </a:prstGeom>
        </p:spPr>
      </p:pic>
      <p:pic>
        <p:nvPicPr>
          <p:cNvPr id="8" name="Picture 7"/>
          <p:cNvPicPr>
            <a:picLocks noChangeAspect="1"/>
          </p:cNvPicPr>
          <p:nvPr/>
        </p:nvPicPr>
        <p:blipFill>
          <a:blip r:embed="rId5"/>
          <a:stretch>
            <a:fillRect/>
          </a:stretch>
        </p:blipFill>
        <p:spPr>
          <a:xfrm>
            <a:off x="6012058" y="1451758"/>
            <a:ext cx="5612924" cy="3792595"/>
          </a:xfrm>
          <a:prstGeom prst="rect">
            <a:avLst/>
          </a:prstGeom>
        </p:spPr>
      </p:pic>
    </p:spTree>
    <p:extLst>
      <p:ext uri="{BB962C8B-B14F-4D97-AF65-F5344CB8AC3E}">
        <p14:creationId xmlns:p14="http://schemas.microsoft.com/office/powerpoint/2010/main" val="144082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Autofit/>
          </a:bodyPr>
          <a:lstStyle/>
          <a:p>
            <a:r>
              <a:rPr lang="en-US" sz="4800" dirty="0"/>
              <a:t>The Reorganization Scenario Video</a:t>
            </a:r>
            <a:endParaRPr lang="en-US" sz="4800" dirty="0"/>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6310120"/>
              </p:ext>
            </p:extLst>
          </p:nvPr>
        </p:nvGraphicFramePr>
        <p:xfrm>
          <a:off x="1524001" y="1451758"/>
          <a:ext cx="4446494" cy="4079718"/>
        </p:xfrm>
        <a:graphic>
          <a:graphicData uri="http://schemas.openxmlformats.org/drawingml/2006/table">
            <a:tbl>
              <a:tblPr>
                <a:tableStyleId>{5C22544A-7EE6-4342-B048-85BDC9FD1C3A}</a:tableStyleId>
              </a:tblPr>
              <a:tblGrid>
                <a:gridCol w="4446494">
                  <a:extLst>
                    <a:ext uri="{9D8B030D-6E8A-4147-A177-3AD203B41FA5}">
                      <a16:colId xmlns:a16="http://schemas.microsoft.com/office/drawing/2014/main" val="807628805"/>
                    </a:ext>
                  </a:extLst>
                </a:gridCol>
              </a:tblGrid>
              <a:tr h="393998">
                <a:tc>
                  <a:txBody>
                    <a:bodyPr/>
                    <a:lstStyle/>
                    <a:p>
                      <a:endParaRPr lang="en-US" dirty="0"/>
                    </a:p>
                  </a:txBody>
                  <a:tcPr marL="68580" marR="68580" marT="0" marB="0"/>
                </a:tc>
                <a:extLst>
                  <a:ext uri="{0D108BD9-81ED-4DB2-BD59-A6C34878D82A}">
                    <a16:rowId xmlns:a16="http://schemas.microsoft.com/office/drawing/2014/main" val="3504680350"/>
                  </a:ext>
                </a:extLst>
              </a:tr>
              <a:tr h="3685720">
                <a:tc>
                  <a:txBody>
                    <a:bodyPr/>
                    <a:lstStyle/>
                    <a:p>
                      <a:pPr marL="0" indent="0">
                        <a:buFont typeface="Arial" panose="020B0604020202020204" pitchFamily="34" charset="0"/>
                        <a:buNone/>
                      </a:pPr>
                      <a:r>
                        <a:rPr lang="en-US" sz="1800" b="0" kern="1200" baseline="0" dirty="0">
                          <a:solidFill>
                            <a:schemeClr val="dk1"/>
                          </a:solidFill>
                          <a:effectLst/>
                          <a:latin typeface="+mn-lt"/>
                          <a:ea typeface="+mn-ea"/>
                          <a:cs typeface="+mn-cs"/>
                        </a:rPr>
                        <a:t>The </a:t>
                      </a:r>
                      <a:r>
                        <a:rPr lang="en-US" sz="1800" dirty="0"/>
                        <a:t>Reorganization Scenario Video </a:t>
                      </a:r>
                      <a:r>
                        <a:rPr lang="en-US" sz="1800" b="0" kern="1200" baseline="0" dirty="0">
                          <a:solidFill>
                            <a:schemeClr val="dk1"/>
                          </a:solidFill>
                          <a:effectLst/>
                          <a:latin typeface="+mn-lt"/>
                          <a:ea typeface="+mn-ea"/>
                          <a:cs typeface="+mn-cs"/>
                        </a:rPr>
                        <a:t>is a supplemental tool for the Reorganization bargaining scenario.  It includes some roleplaying, and an imbedded tutorial. </a:t>
                      </a:r>
                    </a:p>
                    <a:p>
                      <a:pPr marL="0" indent="0">
                        <a:buFont typeface="Arial" panose="020B0604020202020204" pitchFamily="34" charset="0"/>
                        <a:buNone/>
                      </a:pPr>
                      <a:endParaRPr lang="en-US" sz="18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baseline="0" dirty="0">
                          <a:solidFill>
                            <a:schemeClr val="dk1"/>
                          </a:solidFill>
                          <a:effectLst/>
                          <a:latin typeface="+mn-lt"/>
                          <a:ea typeface="+mn-ea"/>
                          <a:cs typeface="+mn-cs"/>
                        </a:rPr>
                        <a:t>The Instructor Guide starts Day 2 with the video, to kick off the exercise (ex. “Bargaining begins with change, show Video PPT 53”)</a:t>
                      </a:r>
                    </a:p>
                    <a:p>
                      <a:pPr marL="0" indent="0">
                        <a:buFont typeface="Arial" panose="020B0604020202020204" pitchFamily="34" charset="0"/>
                        <a:buNone/>
                      </a:pPr>
                      <a:endParaRPr lang="en-US" sz="18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14709" y="1451758"/>
            <a:ext cx="3071538" cy="3971646"/>
          </a:xfrm>
          <a:prstGeom prst="rect">
            <a:avLst/>
          </a:prstGeom>
        </p:spPr>
      </p:pic>
      <p:pic>
        <p:nvPicPr>
          <p:cNvPr id="9" name="Picture 8"/>
          <p:cNvPicPr>
            <a:picLocks noChangeAspect="1"/>
          </p:cNvPicPr>
          <p:nvPr/>
        </p:nvPicPr>
        <p:blipFill>
          <a:blip r:embed="rId5"/>
          <a:stretch>
            <a:fillRect/>
          </a:stretch>
        </p:blipFill>
        <p:spPr>
          <a:xfrm>
            <a:off x="5970494" y="1451758"/>
            <a:ext cx="5439623" cy="4079718"/>
          </a:xfrm>
          <a:prstGeom prst="rect">
            <a:avLst/>
          </a:prstGeom>
        </p:spPr>
      </p:pic>
    </p:spTree>
    <p:extLst>
      <p:ext uri="{BB962C8B-B14F-4D97-AF65-F5344CB8AC3E}">
        <p14:creationId xmlns:p14="http://schemas.microsoft.com/office/powerpoint/2010/main" val="57545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1551"/>
          </a:xfrm>
        </p:spPr>
        <p:txBody>
          <a:bodyPr/>
          <a:lstStyle/>
          <a:p>
            <a:r>
              <a:rPr lang="en-US" dirty="0"/>
              <a:t>Everything you need:</a:t>
            </a:r>
          </a:p>
        </p:txBody>
      </p:sp>
      <p:sp>
        <p:nvSpPr>
          <p:cNvPr id="3" name="Content Placeholder 2"/>
          <p:cNvSpPr>
            <a:spLocks noGrp="1"/>
          </p:cNvSpPr>
          <p:nvPr>
            <p:ph idx="1"/>
          </p:nvPr>
        </p:nvSpPr>
        <p:spPr>
          <a:xfrm>
            <a:off x="838200" y="1223493"/>
            <a:ext cx="10515600" cy="5357611"/>
          </a:xfrm>
        </p:spPr>
        <p:txBody>
          <a:bodyPr>
            <a:normAutofit fontScale="85000" lnSpcReduction="20000"/>
          </a:bodyPr>
          <a:lstStyle/>
          <a:p>
            <a:pPr lvl="0"/>
            <a:r>
              <a:rPr lang="en-US" dirty="0"/>
              <a:t>3-4 Laptops</a:t>
            </a:r>
          </a:p>
          <a:p>
            <a:pPr lvl="0"/>
            <a:r>
              <a:rPr lang="en-US" dirty="0"/>
              <a:t>5 USB drives</a:t>
            </a:r>
          </a:p>
          <a:p>
            <a:pPr lvl="0"/>
            <a:r>
              <a:rPr lang="en-US" dirty="0"/>
              <a:t>Internet connection</a:t>
            </a:r>
          </a:p>
          <a:p>
            <a:pPr lvl="0"/>
            <a:r>
              <a:rPr lang="en-US" dirty="0"/>
              <a:t>LCD projector and cables to laptop</a:t>
            </a:r>
          </a:p>
          <a:p>
            <a:pPr lvl="0"/>
            <a:r>
              <a:rPr lang="en-US" dirty="0"/>
              <a:t>External/House Speakers (do not rely on laptop speakers)</a:t>
            </a:r>
          </a:p>
          <a:p>
            <a:pPr lvl="0"/>
            <a:r>
              <a:rPr lang="en-US" dirty="0"/>
              <a:t>CB1 Workbook with handouts and exercises</a:t>
            </a:r>
          </a:p>
          <a:p>
            <a:pPr lvl="0"/>
            <a:r>
              <a:rPr lang="en-US" dirty="0"/>
              <a:t>CB1 Course Manual</a:t>
            </a:r>
          </a:p>
          <a:p>
            <a:pPr lvl="0"/>
            <a:r>
              <a:rPr lang="en-US" dirty="0"/>
              <a:t>CB1 Instructor Guide</a:t>
            </a:r>
          </a:p>
          <a:p>
            <a:pPr lvl="0"/>
            <a:r>
              <a:rPr lang="en-US" dirty="0"/>
              <a:t>CB1 PowerPoint Presentation</a:t>
            </a:r>
          </a:p>
          <a:p>
            <a:pPr lvl="0"/>
            <a:r>
              <a:rPr lang="en-US" dirty="0"/>
              <a:t>CB1 Reorganization Scenario Video</a:t>
            </a:r>
          </a:p>
          <a:p>
            <a:pPr lvl="0"/>
            <a:r>
              <a:rPr lang="en-US" dirty="0"/>
              <a:t>5 U.S.C. Chapter 71 Handout</a:t>
            </a:r>
          </a:p>
          <a:p>
            <a:pPr lvl="0"/>
            <a:r>
              <a:rPr lang="en-US" dirty="0"/>
              <a:t>Flipcharts (1 with self-adhesive backing is recommended)</a:t>
            </a:r>
          </a:p>
          <a:p>
            <a:pPr lvl="0"/>
            <a:r>
              <a:rPr lang="en-US" dirty="0"/>
              <a:t>Markers (for the trainer and a few for participant tables)</a:t>
            </a:r>
          </a:p>
          <a:p>
            <a:pPr lvl="0"/>
            <a:r>
              <a:rPr lang="en-US" dirty="0"/>
              <a:t>Painter’s Tape (or something to post flipchart paper)</a:t>
            </a:r>
          </a:p>
          <a:p>
            <a:pPr marL="0" indent="0">
              <a:buNone/>
            </a:pPr>
            <a:endParaRPr lang="en-US" dirty="0"/>
          </a:p>
        </p:txBody>
      </p:sp>
    </p:spTree>
    <p:extLst>
      <p:ext uri="{BB962C8B-B14F-4D97-AF65-F5344CB8AC3E}">
        <p14:creationId xmlns:p14="http://schemas.microsoft.com/office/powerpoint/2010/main" val="90204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Content </a:t>
            </a:r>
            <a:br>
              <a:rPr lang="en-US" b="1" dirty="0"/>
            </a:br>
            <a:r>
              <a:rPr lang="en-US" b="1" dirty="0"/>
              <a:t>of the Class</a:t>
            </a:r>
          </a:p>
        </p:txBody>
      </p:sp>
      <p:sp>
        <p:nvSpPr>
          <p:cNvPr id="3" name="Text Placeholder 2"/>
          <p:cNvSpPr>
            <a:spLocks noGrp="1"/>
          </p:cNvSpPr>
          <p:nvPr>
            <p:ph type="body" sz="quarter" idx="10"/>
          </p:nvPr>
        </p:nvSpPr>
        <p:spPr/>
        <p:txBody>
          <a:bodyPr>
            <a:normAutofit fontScale="85000" lnSpcReduction="20000"/>
          </a:bodyPr>
          <a:lstStyle/>
          <a:p>
            <a:r>
              <a:rPr lang="en-US" dirty="0"/>
              <a:t>2</a:t>
            </a:r>
          </a:p>
        </p:txBody>
      </p:sp>
    </p:spTree>
    <p:extLst>
      <p:ext uri="{BB962C8B-B14F-4D97-AF65-F5344CB8AC3E}">
        <p14:creationId xmlns:p14="http://schemas.microsoft.com/office/powerpoint/2010/main" val="192273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77938"/>
            <a:ext cx="8438408" cy="4873625"/>
          </a:xfrm>
        </p:spPr>
        <p:txBody>
          <a:bodyPr>
            <a:normAutofit/>
          </a:bodyPr>
          <a:lstStyle/>
          <a:p>
            <a:pPr marL="0" indent="0">
              <a:buNone/>
            </a:pPr>
            <a:endParaRPr lang="en-US" dirty="0"/>
          </a:p>
          <a:p>
            <a:pPr marL="514350" indent="-514350">
              <a:buAutoNum type="arabicParenR"/>
            </a:pPr>
            <a:endParaRPr lang="en-US" sz="4000" dirty="0"/>
          </a:p>
        </p:txBody>
      </p:sp>
      <p:sp>
        <p:nvSpPr>
          <p:cNvPr id="4" name="Title 3"/>
          <p:cNvSpPr>
            <a:spLocks noGrp="1"/>
          </p:cNvSpPr>
          <p:nvPr>
            <p:ph type="title"/>
          </p:nvPr>
        </p:nvSpPr>
        <p:spPr>
          <a:xfrm>
            <a:off x="533400" y="-322262"/>
            <a:ext cx="8931442" cy="1600200"/>
          </a:xfrm>
        </p:spPr>
        <p:txBody>
          <a:bodyPr>
            <a:normAutofit/>
          </a:bodyPr>
          <a:lstStyle/>
          <a:p>
            <a:endParaRPr lang="en-US" sz="4800" dirty="0">
              <a:solidFill>
                <a:schemeClr val="accent1">
                  <a:lumMod val="50000"/>
                </a:schemeClr>
              </a:solidFill>
            </a:endParaRPr>
          </a:p>
        </p:txBody>
      </p:sp>
      <p:sp>
        <p:nvSpPr>
          <p:cNvPr id="5" name="Text Placeholder 4"/>
          <p:cNvSpPr>
            <a:spLocks noGrp="1"/>
          </p:cNvSpPr>
          <p:nvPr>
            <p:ph type="body" sz="quarter" idx="11"/>
          </p:nvPr>
        </p:nvSpPr>
        <p:spPr/>
        <p:txBody>
          <a:bodyPr>
            <a:normAutofit fontScale="85000" lnSpcReduction="20000"/>
          </a:bodyPr>
          <a:lstStyle/>
          <a:p>
            <a:r>
              <a:rPr lang="en-US" dirty="0"/>
              <a:t>6</a:t>
            </a:r>
          </a:p>
        </p:txBody>
      </p:sp>
      <p:pic>
        <p:nvPicPr>
          <p:cNvPr id="2" name="Picture 1"/>
          <p:cNvPicPr>
            <a:picLocks noChangeAspect="1"/>
          </p:cNvPicPr>
          <p:nvPr/>
        </p:nvPicPr>
        <p:blipFill>
          <a:blip r:embed="rId2"/>
          <a:stretch>
            <a:fillRect/>
          </a:stretch>
        </p:blipFill>
        <p:spPr>
          <a:xfrm>
            <a:off x="3442767" y="0"/>
            <a:ext cx="5308427" cy="6072389"/>
          </a:xfrm>
          <a:prstGeom prst="rect">
            <a:avLst/>
          </a:prstGeom>
        </p:spPr>
      </p:pic>
      <p:pic>
        <p:nvPicPr>
          <p:cNvPr id="6" name="Picture 5"/>
          <p:cNvPicPr>
            <a:picLocks noChangeAspect="1"/>
          </p:cNvPicPr>
          <p:nvPr/>
        </p:nvPicPr>
        <p:blipFill>
          <a:blip r:embed="rId3"/>
          <a:stretch>
            <a:fillRect/>
          </a:stretch>
        </p:blipFill>
        <p:spPr>
          <a:xfrm>
            <a:off x="3539896" y="0"/>
            <a:ext cx="5112207" cy="6072389"/>
          </a:xfrm>
          <a:prstGeom prst="rect">
            <a:avLst/>
          </a:prstGeom>
        </p:spPr>
      </p:pic>
    </p:spTree>
    <p:extLst>
      <p:ext uri="{BB962C8B-B14F-4D97-AF65-F5344CB8AC3E}">
        <p14:creationId xmlns:p14="http://schemas.microsoft.com/office/powerpoint/2010/main" val="261836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77938"/>
            <a:ext cx="8438408" cy="4873625"/>
          </a:xfrm>
        </p:spPr>
        <p:txBody>
          <a:bodyPr>
            <a:normAutofit/>
          </a:bodyPr>
          <a:lstStyle/>
          <a:p>
            <a:pPr marL="0" indent="0">
              <a:buNone/>
            </a:pPr>
            <a:endParaRPr lang="en-US" dirty="0"/>
          </a:p>
          <a:p>
            <a:pPr marL="514350" indent="-514350">
              <a:buAutoNum type="arabicParenR"/>
            </a:pPr>
            <a:endParaRPr lang="en-US" sz="4000" dirty="0"/>
          </a:p>
        </p:txBody>
      </p:sp>
      <p:sp>
        <p:nvSpPr>
          <p:cNvPr id="4" name="Title 3"/>
          <p:cNvSpPr>
            <a:spLocks noGrp="1"/>
          </p:cNvSpPr>
          <p:nvPr>
            <p:ph type="title"/>
          </p:nvPr>
        </p:nvSpPr>
        <p:spPr>
          <a:xfrm>
            <a:off x="533400" y="-322262"/>
            <a:ext cx="8931442" cy="1600200"/>
          </a:xfrm>
        </p:spPr>
        <p:txBody>
          <a:bodyPr>
            <a:normAutofit/>
          </a:bodyPr>
          <a:lstStyle/>
          <a:p>
            <a:endParaRPr lang="en-US" sz="4800" dirty="0">
              <a:solidFill>
                <a:schemeClr val="accent1">
                  <a:lumMod val="50000"/>
                </a:schemeClr>
              </a:solidFill>
            </a:endParaRPr>
          </a:p>
        </p:txBody>
      </p:sp>
      <p:sp>
        <p:nvSpPr>
          <p:cNvPr id="5" name="Text Placeholder 4"/>
          <p:cNvSpPr>
            <a:spLocks noGrp="1"/>
          </p:cNvSpPr>
          <p:nvPr>
            <p:ph type="body" sz="quarter" idx="11"/>
          </p:nvPr>
        </p:nvSpPr>
        <p:spPr/>
        <p:txBody>
          <a:bodyPr>
            <a:normAutofit fontScale="85000" lnSpcReduction="20000"/>
          </a:bodyPr>
          <a:lstStyle/>
          <a:p>
            <a:r>
              <a:rPr lang="en-US" dirty="0"/>
              <a:t>6</a:t>
            </a:r>
          </a:p>
        </p:txBody>
      </p:sp>
      <p:pic>
        <p:nvPicPr>
          <p:cNvPr id="2" name="Picture 1"/>
          <p:cNvPicPr>
            <a:picLocks noChangeAspect="1"/>
          </p:cNvPicPr>
          <p:nvPr/>
        </p:nvPicPr>
        <p:blipFill>
          <a:blip r:embed="rId2"/>
          <a:stretch>
            <a:fillRect/>
          </a:stretch>
        </p:blipFill>
        <p:spPr>
          <a:xfrm>
            <a:off x="3442767" y="0"/>
            <a:ext cx="5308427" cy="6072389"/>
          </a:xfrm>
          <a:prstGeom prst="rect">
            <a:avLst/>
          </a:prstGeom>
        </p:spPr>
      </p:pic>
      <p:pic>
        <p:nvPicPr>
          <p:cNvPr id="6" name="Picture 5"/>
          <p:cNvPicPr>
            <a:picLocks noChangeAspect="1"/>
          </p:cNvPicPr>
          <p:nvPr/>
        </p:nvPicPr>
        <p:blipFill>
          <a:blip r:embed="rId3"/>
          <a:stretch>
            <a:fillRect/>
          </a:stretch>
        </p:blipFill>
        <p:spPr>
          <a:xfrm>
            <a:off x="3539896" y="0"/>
            <a:ext cx="5112207" cy="6072389"/>
          </a:xfrm>
          <a:prstGeom prst="rect">
            <a:avLst/>
          </a:prstGeom>
        </p:spPr>
      </p:pic>
      <p:pic>
        <p:nvPicPr>
          <p:cNvPr id="7" name="Picture 6"/>
          <p:cNvPicPr>
            <a:picLocks noChangeAspect="1"/>
          </p:cNvPicPr>
          <p:nvPr/>
        </p:nvPicPr>
        <p:blipFill>
          <a:blip r:embed="rId4"/>
          <a:stretch>
            <a:fillRect/>
          </a:stretch>
        </p:blipFill>
        <p:spPr>
          <a:xfrm>
            <a:off x="3421785" y="79174"/>
            <a:ext cx="5329409" cy="6072389"/>
          </a:xfrm>
          <a:prstGeom prst="rect">
            <a:avLst/>
          </a:prstGeom>
        </p:spPr>
      </p:pic>
    </p:spTree>
    <p:extLst>
      <p:ext uri="{BB962C8B-B14F-4D97-AF65-F5344CB8AC3E}">
        <p14:creationId xmlns:p14="http://schemas.microsoft.com/office/powerpoint/2010/main" val="379926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Introduction</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67365852"/>
              </p:ext>
            </p:extLst>
          </p:nvPr>
        </p:nvGraphicFramePr>
        <p:xfrm>
          <a:off x="1524000" y="1451758"/>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pPr marL="342900" indent="-342900">
                        <a:buAutoNum type="arabicParenR"/>
                      </a:pPr>
                      <a:r>
                        <a:rPr lang="en-US" sz="3200" b="0" kern="1200" baseline="0" dirty="0">
                          <a:solidFill>
                            <a:schemeClr val="dk1"/>
                          </a:solidFill>
                          <a:effectLst/>
                          <a:latin typeface="+mn-lt"/>
                          <a:ea typeface="+mn-ea"/>
                          <a:cs typeface="+mn-cs"/>
                        </a:rPr>
                        <a:t>Give an overview of the class (PPT 1-3), review materials and introduce yourself</a:t>
                      </a:r>
                    </a:p>
                    <a:p>
                      <a:pPr marL="342900" indent="-342900">
                        <a:buAutoNum type="arabicParenR"/>
                      </a:pPr>
                      <a:r>
                        <a:rPr lang="en-US" sz="3200" b="0" kern="1200" baseline="0" dirty="0">
                          <a:solidFill>
                            <a:schemeClr val="dk1"/>
                          </a:solidFill>
                          <a:effectLst/>
                          <a:latin typeface="+mn-lt"/>
                          <a:ea typeface="+mn-ea"/>
                          <a:cs typeface="+mn-cs"/>
                        </a:rPr>
                        <a:t>Welcome and Introductions</a:t>
                      </a:r>
                    </a:p>
                    <a:p>
                      <a:pPr marL="342900" indent="-342900">
                        <a:buAutoNum type="arabicParenR"/>
                      </a:pPr>
                      <a:r>
                        <a:rPr lang="en-US" sz="3200" b="0" kern="1200" baseline="0" dirty="0">
                          <a:solidFill>
                            <a:schemeClr val="dk1"/>
                          </a:solidFill>
                          <a:effectLst/>
                          <a:latin typeface="+mn-lt"/>
                          <a:ea typeface="+mn-ea"/>
                          <a:cs typeface="+mn-cs"/>
                        </a:rPr>
                        <a:t>Course Overview (Workbook 4)</a:t>
                      </a:r>
                    </a:p>
                    <a:p>
                      <a:pPr marL="0" indent="0">
                        <a:buNone/>
                      </a:pPr>
                      <a:r>
                        <a:rPr lang="en-US" sz="1800" b="0" kern="1200" baseline="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14710" y="1451758"/>
            <a:ext cx="2834672" cy="3660569"/>
          </a:xfrm>
          <a:prstGeom prst="rect">
            <a:avLst/>
          </a:prstGeom>
        </p:spPr>
      </p:pic>
    </p:spTree>
    <p:extLst>
      <p:ext uri="{BB962C8B-B14F-4D97-AF65-F5344CB8AC3E}">
        <p14:creationId xmlns:p14="http://schemas.microsoft.com/office/powerpoint/2010/main" val="11958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52800" y="1452563"/>
            <a:ext cx="6923088" cy="1196953"/>
          </a:xfrm>
        </p:spPr>
        <p:txBody>
          <a:bodyPr>
            <a:noAutofit/>
          </a:bodyPr>
          <a:lstStyle/>
          <a:p>
            <a:r>
              <a:rPr lang="en-US" sz="4400" b="1" dirty="0"/>
              <a:t>Collective Bargaining I: Legal Framework</a:t>
            </a:r>
          </a:p>
        </p:txBody>
      </p:sp>
      <p:sp>
        <p:nvSpPr>
          <p:cNvPr id="3" name="Text Placeholder 2"/>
          <p:cNvSpPr>
            <a:spLocks noGrp="1"/>
          </p:cNvSpPr>
          <p:nvPr>
            <p:ph type="body" sz="quarter" idx="11"/>
          </p:nvPr>
        </p:nvSpPr>
        <p:spPr>
          <a:xfrm>
            <a:off x="3352800" y="2649517"/>
            <a:ext cx="6923088" cy="913266"/>
          </a:xfrm>
        </p:spPr>
        <p:txBody>
          <a:bodyPr>
            <a:normAutofit fontScale="70000" lnSpcReduction="20000"/>
          </a:bodyPr>
          <a:lstStyle/>
          <a:p>
            <a:r>
              <a:rPr lang="en-US">
                <a:solidFill>
                  <a:schemeClr val="accent1">
                    <a:lumMod val="50000"/>
                  </a:schemeClr>
                </a:solidFill>
              </a:rPr>
              <a:t>Introduction to Collective Bargaining Series</a:t>
            </a:r>
          </a:p>
          <a:p>
            <a:r>
              <a:rPr lang="en-US">
                <a:solidFill>
                  <a:schemeClr val="accent1">
                    <a:lumMod val="50000"/>
                  </a:schemeClr>
                </a:solidFill>
              </a:rPr>
              <a:t>FSED</a:t>
            </a:r>
            <a:endParaRPr lang="en-US" dirty="0">
              <a:solidFill>
                <a:schemeClr val="accent1">
                  <a:lumMod val="50000"/>
                </a:schemeClr>
              </a:solidFill>
            </a:endParaRPr>
          </a:p>
        </p:txBody>
      </p:sp>
      <p:sp>
        <p:nvSpPr>
          <p:cNvPr id="4" name="TextBox 3"/>
          <p:cNvSpPr txBox="1"/>
          <p:nvPr/>
        </p:nvSpPr>
        <p:spPr>
          <a:xfrm rot="19630791">
            <a:off x="3415155" y="3217174"/>
            <a:ext cx="7500727" cy="769441"/>
          </a:xfrm>
          <a:prstGeom prst="rect">
            <a:avLst/>
          </a:prstGeom>
          <a:noFill/>
        </p:spPr>
        <p:txBody>
          <a:bodyPr wrap="square" rtlCol="0">
            <a:spAutoFit/>
          </a:bodyPr>
          <a:lstStyle/>
          <a:p>
            <a:r>
              <a:rPr lang="en-US" sz="4400" dirty="0">
                <a:solidFill>
                  <a:srgbClr val="FF0000"/>
                </a:solidFill>
                <a:latin typeface="Stencil" panose="040409050D0802020404" pitchFamily="82" charset="0"/>
              </a:rPr>
              <a:t>Train-the-trainer</a:t>
            </a:r>
          </a:p>
        </p:txBody>
      </p:sp>
    </p:spTree>
    <p:extLst>
      <p:ext uri="{BB962C8B-B14F-4D97-AF65-F5344CB8AC3E}">
        <p14:creationId xmlns:p14="http://schemas.microsoft.com/office/powerpoint/2010/main" val="413465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What is Collective Bargaining</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2233623"/>
              </p:ext>
            </p:extLst>
          </p:nvPr>
        </p:nvGraphicFramePr>
        <p:xfrm>
          <a:off x="1524000" y="1451758"/>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pPr marL="342900" indent="-342900">
                        <a:buAutoNum type="arabicParenR"/>
                      </a:pPr>
                      <a:r>
                        <a:rPr lang="en-US" sz="2800" b="0" kern="1200" baseline="0" dirty="0">
                          <a:solidFill>
                            <a:schemeClr val="dk1"/>
                          </a:solidFill>
                          <a:effectLst/>
                          <a:latin typeface="+mn-lt"/>
                          <a:ea typeface="+mn-ea"/>
                          <a:cs typeface="+mn-cs"/>
                        </a:rPr>
                        <a:t>Class Exercise;- Class Writes what they think collective Bargaining is (Workbook 5)</a:t>
                      </a:r>
                    </a:p>
                    <a:p>
                      <a:pPr marL="342900" indent="-342900">
                        <a:buAutoNum type="arabicParenR"/>
                      </a:pPr>
                      <a:r>
                        <a:rPr lang="en-US" sz="2800" b="0" kern="1200" baseline="0" dirty="0">
                          <a:solidFill>
                            <a:schemeClr val="dk1"/>
                          </a:solidFill>
                          <a:effectLst/>
                          <a:latin typeface="+mn-lt"/>
                          <a:ea typeface="+mn-ea"/>
                          <a:cs typeface="+mn-cs"/>
                        </a:rPr>
                        <a:t>Instructor reviews statutory definition of collective bargaining, role of bargaining in a union (PPT 5-7)</a:t>
                      </a:r>
                    </a:p>
                    <a:p>
                      <a:pPr marL="0" indent="0">
                        <a:buNone/>
                      </a:pPr>
                      <a:endParaRPr lang="en-US" sz="18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14709" y="1451758"/>
            <a:ext cx="2895859" cy="3739583"/>
          </a:xfrm>
          <a:prstGeom prst="rect">
            <a:avLst/>
          </a:prstGeom>
        </p:spPr>
      </p:pic>
      <p:pic>
        <p:nvPicPr>
          <p:cNvPr id="8" name="Picture 7"/>
          <p:cNvPicPr>
            <a:picLocks noChangeAspect="1"/>
          </p:cNvPicPr>
          <p:nvPr/>
        </p:nvPicPr>
        <p:blipFill>
          <a:blip r:embed="rId5"/>
          <a:stretch>
            <a:fillRect/>
          </a:stretch>
        </p:blipFill>
        <p:spPr>
          <a:xfrm>
            <a:off x="7966724" y="1451758"/>
            <a:ext cx="2649260" cy="3441773"/>
          </a:xfrm>
          <a:prstGeom prst="rect">
            <a:avLst/>
          </a:prstGeom>
        </p:spPr>
      </p:pic>
    </p:spTree>
    <p:extLst>
      <p:ext uri="{BB962C8B-B14F-4D97-AF65-F5344CB8AC3E}">
        <p14:creationId xmlns:p14="http://schemas.microsoft.com/office/powerpoint/2010/main" val="234025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Statute</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9544044"/>
              </p:ext>
            </p:extLst>
          </p:nvPr>
        </p:nvGraphicFramePr>
        <p:xfrm>
          <a:off x="1524001" y="1451758"/>
          <a:ext cx="4187780" cy="3660569"/>
        </p:xfrm>
        <a:graphic>
          <a:graphicData uri="http://schemas.openxmlformats.org/drawingml/2006/table">
            <a:tbl>
              <a:tblPr>
                <a:tableStyleId>{5C22544A-7EE6-4342-B048-85BDC9FD1C3A}</a:tableStyleId>
              </a:tblPr>
              <a:tblGrid>
                <a:gridCol w="4187780">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pPr marL="342900" indent="-342900">
                        <a:buAutoNum type="arabicParenR"/>
                      </a:pPr>
                      <a:r>
                        <a:rPr lang="en-US" sz="2800" b="0" kern="1200" baseline="0" dirty="0">
                          <a:solidFill>
                            <a:schemeClr val="dk1"/>
                          </a:solidFill>
                          <a:effectLst/>
                          <a:latin typeface="+mn-lt"/>
                          <a:ea typeface="+mn-ea"/>
                          <a:cs typeface="+mn-cs"/>
                        </a:rPr>
                        <a:t>Instructor reviews the Statute in brief (PPT 5-7)</a:t>
                      </a:r>
                    </a:p>
                    <a:p>
                      <a:pPr marL="342900" indent="-342900">
                        <a:buAutoNum type="arabicParenR"/>
                      </a:pPr>
                      <a:r>
                        <a:rPr lang="en-US" sz="2800" b="0" kern="1200" baseline="0" dirty="0">
                          <a:solidFill>
                            <a:schemeClr val="dk1"/>
                          </a:solidFill>
                          <a:effectLst/>
                          <a:latin typeface="+mn-lt"/>
                          <a:ea typeface="+mn-ea"/>
                          <a:cs typeface="+mn-cs"/>
                        </a:rPr>
                        <a:t>Participants answer questions about the statute as a team, using statute as reference (Workbook 7-12)</a:t>
                      </a:r>
                      <a:endParaRPr lang="en-US" sz="18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10" name="Picture 9"/>
          <p:cNvPicPr>
            <a:picLocks noChangeAspect="1"/>
          </p:cNvPicPr>
          <p:nvPr/>
        </p:nvPicPr>
        <p:blipFill>
          <a:blip r:embed="rId4"/>
          <a:stretch>
            <a:fillRect/>
          </a:stretch>
        </p:blipFill>
        <p:spPr>
          <a:xfrm>
            <a:off x="5711781" y="1451758"/>
            <a:ext cx="5356236" cy="3660569"/>
          </a:xfrm>
          <a:prstGeom prst="rect">
            <a:avLst/>
          </a:prstGeom>
        </p:spPr>
      </p:pic>
    </p:spTree>
    <p:extLst>
      <p:ext uri="{BB962C8B-B14F-4D97-AF65-F5344CB8AC3E}">
        <p14:creationId xmlns:p14="http://schemas.microsoft.com/office/powerpoint/2010/main" val="403094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Federal Bargaining Process</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0696873"/>
              </p:ext>
            </p:extLst>
          </p:nvPr>
        </p:nvGraphicFramePr>
        <p:xfrm>
          <a:off x="816368" y="1451758"/>
          <a:ext cx="7098341" cy="4414652"/>
        </p:xfrm>
        <a:graphic>
          <a:graphicData uri="http://schemas.openxmlformats.org/drawingml/2006/table">
            <a:tbl>
              <a:tblPr>
                <a:tableStyleId>{5C22544A-7EE6-4342-B048-85BDC9FD1C3A}</a:tableStyleId>
              </a:tblPr>
              <a:tblGrid>
                <a:gridCol w="7098341">
                  <a:extLst>
                    <a:ext uri="{9D8B030D-6E8A-4147-A177-3AD203B41FA5}">
                      <a16:colId xmlns:a16="http://schemas.microsoft.com/office/drawing/2014/main" val="807628805"/>
                    </a:ext>
                  </a:extLst>
                </a:gridCol>
              </a:tblGrid>
              <a:tr h="338146">
                <a:tc>
                  <a:txBody>
                    <a:bodyPr/>
                    <a:lstStyle/>
                    <a:p>
                      <a:endParaRPr lang="en-US" dirty="0"/>
                    </a:p>
                  </a:txBody>
                  <a:tcPr marL="68580" marR="68580" marT="0" marB="0"/>
                </a:tc>
                <a:extLst>
                  <a:ext uri="{0D108BD9-81ED-4DB2-BD59-A6C34878D82A}">
                    <a16:rowId xmlns:a16="http://schemas.microsoft.com/office/drawing/2014/main" val="3504680350"/>
                  </a:ext>
                </a:extLst>
              </a:tr>
              <a:tr h="4076506">
                <a:tc>
                  <a:txBody>
                    <a:bodyPr/>
                    <a:lstStyle/>
                    <a:p>
                      <a:pPr marL="342900" indent="-342900">
                        <a:buAutoNum type="arabicParenR"/>
                      </a:pPr>
                      <a:r>
                        <a:rPr lang="en-US" sz="1800" b="0" kern="1200" baseline="0" dirty="0">
                          <a:solidFill>
                            <a:schemeClr val="dk1"/>
                          </a:solidFill>
                          <a:effectLst/>
                          <a:latin typeface="+mn-lt"/>
                          <a:ea typeface="+mn-ea"/>
                          <a:cs typeface="+mn-cs"/>
                        </a:rPr>
                        <a:t>Instructor defines some key terms used in describing the participants in the collective bargaining process (PPT 19-22); Participants write short definitions for those terms (Workbook 13)</a:t>
                      </a:r>
                    </a:p>
                    <a:p>
                      <a:pPr marL="342900" indent="-342900">
                        <a:buAutoNum type="arabicParenR"/>
                      </a:pPr>
                      <a:r>
                        <a:rPr lang="en-US" sz="1800" b="0" kern="1200" baseline="0" dirty="0">
                          <a:solidFill>
                            <a:schemeClr val="dk1"/>
                          </a:solidFill>
                          <a:effectLst/>
                          <a:latin typeface="+mn-lt"/>
                          <a:ea typeface="+mn-ea"/>
                          <a:cs typeface="+mn-cs"/>
                        </a:rPr>
                        <a:t>Instructor explains “exclusive representative” (PPT 23-27)</a:t>
                      </a:r>
                    </a:p>
                    <a:p>
                      <a:pPr marL="342900" indent="-342900">
                        <a:buAutoNum type="arabicParenR"/>
                      </a:pPr>
                      <a:r>
                        <a:rPr lang="en-US" sz="1800" b="0" kern="1200" baseline="0" dirty="0">
                          <a:solidFill>
                            <a:schemeClr val="dk1"/>
                          </a:solidFill>
                          <a:effectLst/>
                          <a:latin typeface="+mn-lt"/>
                          <a:ea typeface="+mn-ea"/>
                          <a:cs typeface="+mn-cs"/>
                        </a:rPr>
                        <a:t>Instructor defines more process terms (PPT 28-30)</a:t>
                      </a:r>
                    </a:p>
                    <a:p>
                      <a:pPr marL="342900" indent="-342900">
                        <a:buAutoNum type="arabicParenR"/>
                      </a:pPr>
                      <a:r>
                        <a:rPr lang="en-US" sz="1800" b="0" kern="1200" baseline="0" dirty="0">
                          <a:solidFill>
                            <a:schemeClr val="dk1"/>
                          </a:solidFill>
                          <a:effectLst/>
                          <a:latin typeface="+mn-lt"/>
                          <a:ea typeface="+mn-ea"/>
                          <a:cs typeface="+mn-cs"/>
                        </a:rPr>
                        <a:t>Instructor explains difference between substantive bargaining versus I&amp;I bargaining (PPT 31-34); Participants classify scenarios as relating to substantive bargaining or I&amp;I (Workbook 14-15)</a:t>
                      </a:r>
                    </a:p>
                    <a:p>
                      <a:pPr marL="342900" indent="-342900">
                        <a:buAutoNum type="arabicParenR"/>
                      </a:pPr>
                      <a:r>
                        <a:rPr lang="en-US" sz="1800" b="0" kern="1200" baseline="0" dirty="0">
                          <a:solidFill>
                            <a:schemeClr val="dk1"/>
                          </a:solidFill>
                          <a:effectLst/>
                          <a:latin typeface="+mn-lt"/>
                          <a:ea typeface="+mn-ea"/>
                          <a:cs typeface="+mn-cs"/>
                        </a:rPr>
                        <a:t>Federal Bargaining Process explained in greater detail (PPT 36-39)</a:t>
                      </a:r>
                    </a:p>
                    <a:p>
                      <a:pPr marL="342900" indent="-342900">
                        <a:buAutoNum type="arabicParenR"/>
                      </a:pPr>
                      <a:r>
                        <a:rPr lang="en-US" sz="1800" b="0" kern="1200" baseline="0" dirty="0">
                          <a:solidFill>
                            <a:schemeClr val="dk1"/>
                          </a:solidFill>
                          <a:effectLst/>
                          <a:latin typeface="+mn-lt"/>
                          <a:ea typeface="+mn-ea"/>
                          <a:cs typeface="+mn-cs"/>
                        </a:rPr>
                        <a:t>Know your neutrals (PPT 40-50); exercise identifying appropriate neutral/fact finder (Workbook 16)</a:t>
                      </a:r>
                    </a:p>
                    <a:p>
                      <a:pPr marL="0" indent="0">
                        <a:buNone/>
                      </a:pPr>
                      <a:endParaRPr lang="en-US" sz="1800" b="0" kern="1200" baseline="0" dirty="0">
                        <a:solidFill>
                          <a:schemeClr val="dk1"/>
                        </a:solidFill>
                        <a:effectLst/>
                        <a:latin typeface="+mn-lt"/>
                        <a:ea typeface="+mn-ea"/>
                        <a:cs typeface="+mn-cs"/>
                      </a:endParaRPr>
                    </a:p>
                    <a:p>
                      <a:pPr marL="342900" indent="-342900">
                        <a:buAutoNum type="arabicParenR"/>
                      </a:pPr>
                      <a:endParaRPr lang="en-US" sz="18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14709" y="1451758"/>
            <a:ext cx="2895859" cy="3739583"/>
          </a:xfrm>
          <a:prstGeom prst="rect">
            <a:avLst/>
          </a:prstGeom>
        </p:spPr>
      </p:pic>
      <p:pic>
        <p:nvPicPr>
          <p:cNvPr id="8" name="Picture 7"/>
          <p:cNvPicPr>
            <a:picLocks noChangeAspect="1"/>
          </p:cNvPicPr>
          <p:nvPr/>
        </p:nvPicPr>
        <p:blipFill>
          <a:blip r:embed="rId5"/>
          <a:stretch>
            <a:fillRect/>
          </a:stretch>
        </p:blipFill>
        <p:spPr>
          <a:xfrm>
            <a:off x="7966724" y="1451758"/>
            <a:ext cx="2649260" cy="3441773"/>
          </a:xfrm>
          <a:prstGeom prst="rect">
            <a:avLst/>
          </a:prstGeom>
        </p:spPr>
      </p:pic>
      <p:pic>
        <p:nvPicPr>
          <p:cNvPr id="9" name="Picture 8"/>
          <p:cNvPicPr>
            <a:picLocks noChangeAspect="1"/>
          </p:cNvPicPr>
          <p:nvPr/>
        </p:nvPicPr>
        <p:blipFill>
          <a:blip r:embed="rId6"/>
          <a:stretch>
            <a:fillRect/>
          </a:stretch>
        </p:blipFill>
        <p:spPr>
          <a:xfrm>
            <a:off x="7942600" y="1428186"/>
            <a:ext cx="3433032" cy="4438223"/>
          </a:xfrm>
          <a:prstGeom prst="rect">
            <a:avLst/>
          </a:prstGeom>
        </p:spPr>
      </p:pic>
      <p:pic>
        <p:nvPicPr>
          <p:cNvPr id="10" name="Picture 9"/>
          <p:cNvPicPr>
            <a:picLocks noChangeAspect="1"/>
          </p:cNvPicPr>
          <p:nvPr/>
        </p:nvPicPr>
        <p:blipFill>
          <a:blip r:embed="rId7"/>
          <a:stretch>
            <a:fillRect/>
          </a:stretch>
        </p:blipFill>
        <p:spPr>
          <a:xfrm>
            <a:off x="7855339" y="1441047"/>
            <a:ext cx="4112543" cy="4425361"/>
          </a:xfrm>
          <a:prstGeom prst="rect">
            <a:avLst/>
          </a:prstGeom>
        </p:spPr>
      </p:pic>
    </p:spTree>
    <p:extLst>
      <p:ext uri="{BB962C8B-B14F-4D97-AF65-F5344CB8AC3E}">
        <p14:creationId xmlns:p14="http://schemas.microsoft.com/office/powerpoint/2010/main" val="346669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Bargaining Begins: PT 1</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6050711"/>
              </p:ext>
            </p:extLst>
          </p:nvPr>
        </p:nvGraphicFramePr>
        <p:xfrm>
          <a:off x="1524000" y="1597231"/>
          <a:ext cx="6390709" cy="3601995"/>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10155">
                <a:tc>
                  <a:txBody>
                    <a:bodyPr/>
                    <a:lstStyle/>
                    <a:p>
                      <a:endParaRPr lang="en-US" sz="1800" dirty="0"/>
                    </a:p>
                  </a:txBody>
                  <a:tcPr marL="68580" marR="68580" marT="0" marB="0"/>
                </a:tc>
                <a:extLst>
                  <a:ext uri="{0D108BD9-81ED-4DB2-BD59-A6C34878D82A}">
                    <a16:rowId xmlns:a16="http://schemas.microsoft.com/office/drawing/2014/main" val="3504680350"/>
                  </a:ext>
                </a:extLst>
              </a:tr>
              <a:tr h="3204941">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000" b="0" kern="1200" baseline="0" dirty="0">
                          <a:solidFill>
                            <a:schemeClr val="dk1"/>
                          </a:solidFill>
                          <a:effectLst/>
                          <a:latin typeface="+mn-lt"/>
                          <a:ea typeface="+mn-ea"/>
                          <a:cs typeface="+mn-cs"/>
                        </a:rPr>
                        <a:t>Instructor shows </a:t>
                      </a:r>
                      <a:r>
                        <a:rPr lang="en-US" sz="2000" dirty="0"/>
                        <a:t>CB1 Reorganization Scenario Video</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000" dirty="0"/>
                        <a:t>Instructor</a:t>
                      </a:r>
                      <a:r>
                        <a:rPr lang="en-US" sz="2000" baseline="0" dirty="0"/>
                        <a:t> reviews the demand to bargain process (PPT 54-60);participants draft demand to bargain for reorg scenario (Workbook 17-18)</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000" baseline="0" dirty="0"/>
                        <a:t>Instructor reviews requirements and components of information request (PP62-70), participants draft mock information request for reorg scenario (Workbook 19-20)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000" baseline="0" dirty="0"/>
                        <a:t>Instructor reviews Strategic Bargaining Process (PPT 72-77)</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800" dirty="0"/>
                    </a:p>
                    <a:p>
                      <a:pPr marL="342900" indent="-342900">
                        <a:buAutoNum type="arabicParenR"/>
                      </a:pPr>
                      <a:endParaRPr lang="en-US" sz="18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9" name="Picture 8"/>
          <p:cNvPicPr>
            <a:picLocks noChangeAspect="1"/>
          </p:cNvPicPr>
          <p:nvPr/>
        </p:nvPicPr>
        <p:blipFill>
          <a:blip r:embed="rId4"/>
          <a:stretch>
            <a:fillRect/>
          </a:stretch>
        </p:blipFill>
        <p:spPr>
          <a:xfrm>
            <a:off x="7956273" y="1557626"/>
            <a:ext cx="2822140" cy="3641600"/>
          </a:xfrm>
          <a:prstGeom prst="rect">
            <a:avLst/>
          </a:prstGeom>
        </p:spPr>
      </p:pic>
    </p:spTree>
    <p:extLst>
      <p:ext uri="{BB962C8B-B14F-4D97-AF65-F5344CB8AC3E}">
        <p14:creationId xmlns:p14="http://schemas.microsoft.com/office/powerpoint/2010/main" val="29578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Analytical Frameworks</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45365851"/>
              </p:ext>
            </p:extLst>
          </p:nvPr>
        </p:nvGraphicFramePr>
        <p:xfrm>
          <a:off x="1524000" y="1597231"/>
          <a:ext cx="6390709" cy="3601995"/>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10155">
                <a:tc>
                  <a:txBody>
                    <a:bodyPr/>
                    <a:lstStyle/>
                    <a:p>
                      <a:endParaRPr lang="en-US" dirty="0"/>
                    </a:p>
                  </a:txBody>
                  <a:tcPr marL="68580" marR="68580" marT="0" marB="0"/>
                </a:tc>
                <a:extLst>
                  <a:ext uri="{0D108BD9-81ED-4DB2-BD59-A6C34878D82A}">
                    <a16:rowId xmlns:a16="http://schemas.microsoft.com/office/drawing/2014/main" val="3504680350"/>
                  </a:ext>
                </a:extLst>
              </a:tr>
              <a:tr h="32049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1) </a:t>
                      </a:r>
                      <a:r>
                        <a:rPr lang="en-US" dirty="0"/>
                        <a:t>Instructor</a:t>
                      </a:r>
                      <a:r>
                        <a:rPr lang="en-US" baseline="0" dirty="0"/>
                        <a:t> reviews reasons agency refuses to bargain, and how to assess and respond to the following (PPT 102-17)</a:t>
                      </a:r>
                      <a:endParaRPr lang="en-US" dirty="0"/>
                    </a:p>
                    <a:p>
                      <a:pPr marL="285750" indent="-285750">
                        <a:buFont typeface="Arial" panose="020B0604020202020204" pitchFamily="34" charset="0"/>
                        <a:buChar char="•"/>
                      </a:pPr>
                      <a:r>
                        <a:rPr lang="en-US" dirty="0"/>
                        <a:t>Rules and regulations</a:t>
                      </a:r>
                    </a:p>
                    <a:p>
                      <a:pPr marL="285750" indent="-285750">
                        <a:buFont typeface="Arial" panose="020B0604020202020204" pitchFamily="34" charset="0"/>
                        <a:buChar char="•"/>
                      </a:pPr>
                      <a:r>
                        <a:rPr lang="en-US" dirty="0"/>
                        <a:t>Management</a:t>
                      </a:r>
                      <a:r>
                        <a:rPr lang="en-US" baseline="0" dirty="0"/>
                        <a:t> rights</a:t>
                      </a:r>
                    </a:p>
                    <a:p>
                      <a:pPr marL="285750" indent="-285750">
                        <a:buFont typeface="Arial" panose="020B0604020202020204" pitchFamily="34" charset="0"/>
                        <a:buChar char="•"/>
                      </a:pPr>
                      <a:r>
                        <a:rPr lang="en-US" baseline="0" dirty="0"/>
                        <a:t>Permissive subjects of bargaining</a:t>
                      </a:r>
                    </a:p>
                    <a:p>
                      <a:pPr marL="285750" indent="-285750">
                        <a:buFont typeface="Arial" panose="020B0604020202020204" pitchFamily="34" charset="0"/>
                        <a:buChar char="•"/>
                      </a:pPr>
                      <a:r>
                        <a:rPr lang="en-US" baseline="0" dirty="0"/>
                        <a:t>The Covered-By doctrine</a:t>
                      </a:r>
                    </a:p>
                    <a:p>
                      <a:pPr marL="285750" indent="-285750">
                        <a:buFont typeface="Arial" panose="020B0604020202020204" pitchFamily="34" charset="0"/>
                        <a:buChar char="•"/>
                      </a:pPr>
                      <a:r>
                        <a:rPr lang="en-US" baseline="0" dirty="0"/>
                        <a:t>Agency Head Review</a:t>
                      </a:r>
                    </a:p>
                    <a:p>
                      <a:pPr marL="285750" indent="-285750">
                        <a:buFont typeface="Arial" panose="020B0604020202020204" pitchFamily="34" charset="0"/>
                        <a:buChar char="•"/>
                      </a:pPr>
                      <a:r>
                        <a:rPr lang="en-US" i="1" baseline="0" dirty="0"/>
                        <a:t>De </a:t>
                      </a:r>
                      <a:r>
                        <a:rPr lang="en-US" i="1" baseline="0" dirty="0" err="1"/>
                        <a:t>Minimis</a:t>
                      </a:r>
                      <a:endParaRPr lang="en-US" i="1" baseline="0" dirty="0"/>
                    </a:p>
                    <a:p>
                      <a:pPr marL="285750" indent="-285750">
                        <a:buFont typeface="Arial" panose="020B0604020202020204" pitchFamily="34" charset="0"/>
                        <a:buChar char="•"/>
                      </a:pPr>
                      <a:r>
                        <a:rPr lang="en-US" baseline="0" dirty="0"/>
                        <a:t>Past Practice</a:t>
                      </a:r>
                    </a:p>
                    <a:p>
                      <a:pPr marL="0" indent="0">
                        <a:buFont typeface="Arial" panose="020B0604020202020204" pitchFamily="34" charset="0"/>
                        <a:buNone/>
                      </a:pPr>
                      <a:r>
                        <a:rPr lang="en-US" baseline="0" dirty="0"/>
                        <a:t>2) Participants identify and propose counter-strategies to Agency efforts to refuse to bargain over reorg scenario Workbook (23-35)</a:t>
                      </a:r>
                    </a:p>
                    <a:p>
                      <a:pPr marL="285750" indent="-285750">
                        <a:buFont typeface="Arial" panose="020B0604020202020204" pitchFamily="34" charset="0"/>
                        <a:buChar char="•"/>
                      </a:pPr>
                      <a:endParaRPr lang="en-US" dirty="0"/>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7" name="Picture 6"/>
          <p:cNvPicPr>
            <a:picLocks noChangeAspect="1"/>
          </p:cNvPicPr>
          <p:nvPr/>
        </p:nvPicPr>
        <p:blipFill>
          <a:blip r:embed="rId4"/>
          <a:stretch>
            <a:fillRect/>
          </a:stretch>
        </p:blipFill>
        <p:spPr>
          <a:xfrm>
            <a:off x="7956273" y="1451758"/>
            <a:ext cx="2902227" cy="3737367"/>
          </a:xfrm>
          <a:prstGeom prst="rect">
            <a:avLst/>
          </a:prstGeom>
        </p:spPr>
      </p:pic>
    </p:spTree>
    <p:extLst>
      <p:ext uri="{BB962C8B-B14F-4D97-AF65-F5344CB8AC3E}">
        <p14:creationId xmlns:p14="http://schemas.microsoft.com/office/powerpoint/2010/main" val="392611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Bargaining!</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94841459"/>
              </p:ext>
            </p:extLst>
          </p:nvPr>
        </p:nvGraphicFramePr>
        <p:xfrm>
          <a:off x="1524000" y="1597231"/>
          <a:ext cx="4051465" cy="3515096"/>
        </p:xfrm>
        <a:graphic>
          <a:graphicData uri="http://schemas.openxmlformats.org/drawingml/2006/table">
            <a:tbl>
              <a:tblPr>
                <a:tableStyleId>{5C22544A-7EE6-4342-B048-85BDC9FD1C3A}</a:tableStyleId>
              </a:tblPr>
              <a:tblGrid>
                <a:gridCol w="4051465">
                  <a:extLst>
                    <a:ext uri="{9D8B030D-6E8A-4147-A177-3AD203B41FA5}">
                      <a16:colId xmlns:a16="http://schemas.microsoft.com/office/drawing/2014/main" val="807628805"/>
                    </a:ext>
                  </a:extLst>
                </a:gridCol>
              </a:tblGrid>
              <a:tr h="310155">
                <a:tc>
                  <a:txBody>
                    <a:bodyPr/>
                    <a:lstStyle/>
                    <a:p>
                      <a:endParaRPr lang="en-US" dirty="0"/>
                    </a:p>
                  </a:txBody>
                  <a:tcPr marL="68580" marR="68580" marT="0" marB="0"/>
                </a:tc>
                <a:extLst>
                  <a:ext uri="{0D108BD9-81ED-4DB2-BD59-A6C34878D82A}">
                    <a16:rowId xmlns:a16="http://schemas.microsoft.com/office/drawing/2014/main" val="3504680350"/>
                  </a:ext>
                </a:extLst>
              </a:tr>
              <a:tr h="320494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Bargaining</a:t>
                      </a:r>
                      <a:r>
                        <a:rPr lang="en-US" baseline="0" dirty="0"/>
                        <a:t> 101- Roles, responsibilities and best practices in bargaining (PPT- 118-123)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baseline="0" dirty="0"/>
                        <a:t>Participants engage in mock Bargaining over reorg scenario (PPT 124)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baseline="0" dirty="0"/>
                        <a:t>Summary and </a:t>
                      </a:r>
                      <a:r>
                        <a:rPr lang="en-US" baseline="0"/>
                        <a:t>Review (PPT 125)</a:t>
                      </a:r>
                      <a:endParaRPr lang="en-US" dirty="0"/>
                    </a:p>
                  </a:txBody>
                  <a:tcPr marL="68580" marR="68580" marT="0" marB="0"/>
                </a:tc>
                <a:extLst>
                  <a:ext uri="{0D108BD9-81ED-4DB2-BD59-A6C34878D82A}">
                    <a16:rowId xmlns:a16="http://schemas.microsoft.com/office/drawing/2014/main" val="2450079180"/>
                  </a:ext>
                </a:extLst>
              </a:tr>
            </a:tbl>
          </a:graphicData>
        </a:graphic>
      </p:graphicFrame>
      <p:pic>
        <p:nvPicPr>
          <p:cNvPr id="6" name="Picture 5"/>
          <p:cNvPicPr>
            <a:picLocks noChangeAspect="1"/>
          </p:cNvPicPr>
          <p:nvPr/>
        </p:nvPicPr>
        <p:blipFill>
          <a:blip r:embed="rId3"/>
          <a:stretch>
            <a:fillRect/>
          </a:stretch>
        </p:blipFill>
        <p:spPr>
          <a:xfrm>
            <a:off x="7956273" y="1597231"/>
            <a:ext cx="2711727" cy="3562390"/>
          </a:xfrm>
          <a:prstGeom prst="rect">
            <a:avLst/>
          </a:prstGeom>
        </p:spPr>
      </p:pic>
      <p:pic>
        <p:nvPicPr>
          <p:cNvPr id="8" name="Picture 7"/>
          <p:cNvPicPr>
            <a:picLocks noChangeAspect="1"/>
          </p:cNvPicPr>
          <p:nvPr/>
        </p:nvPicPr>
        <p:blipFill>
          <a:blip r:embed="rId4"/>
          <a:stretch>
            <a:fillRect/>
          </a:stretch>
        </p:blipFill>
        <p:spPr>
          <a:xfrm>
            <a:off x="5575465" y="1640520"/>
            <a:ext cx="6180512" cy="3471808"/>
          </a:xfrm>
          <a:prstGeom prst="rect">
            <a:avLst/>
          </a:prstGeom>
        </p:spPr>
      </p:pic>
    </p:spTree>
    <p:extLst>
      <p:ext uri="{BB962C8B-B14F-4D97-AF65-F5344CB8AC3E}">
        <p14:creationId xmlns:p14="http://schemas.microsoft.com/office/powerpoint/2010/main" val="265872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srcRect l="19999" r="19999"/>
          <a:stretch>
            <a:fillRect/>
          </a:stretch>
        </p:blipFill>
        <p:spPr>
          <a:xfrm>
            <a:off x="9417050" y="1277938"/>
            <a:ext cx="2262188" cy="431006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2203958613"/>
              </p:ext>
            </p:extLst>
          </p:nvPr>
        </p:nvGraphicFramePr>
        <p:xfrm>
          <a:off x="1212055" y="1330037"/>
          <a:ext cx="8121949" cy="4316383"/>
        </p:xfrm>
        <a:graphic>
          <a:graphicData uri="http://schemas.openxmlformats.org/drawingml/2006/table">
            <a:tbl>
              <a:tblPr>
                <a:tableStyleId>{5C22544A-7EE6-4342-B048-85BDC9FD1C3A}</a:tableStyleId>
              </a:tblPr>
              <a:tblGrid>
                <a:gridCol w="8121949">
                  <a:extLst>
                    <a:ext uri="{9D8B030D-6E8A-4147-A177-3AD203B41FA5}">
                      <a16:colId xmlns:a16="http://schemas.microsoft.com/office/drawing/2014/main" val="1020815687"/>
                    </a:ext>
                  </a:extLst>
                </a:gridCol>
              </a:tblGrid>
              <a:tr h="740681">
                <a:tc>
                  <a:txBody>
                    <a:bodyPr/>
                    <a:lstStyle/>
                    <a:p>
                      <a:pPr marL="0" marR="0">
                        <a:spcBef>
                          <a:spcPts val="900"/>
                        </a:spcBef>
                        <a:spcAft>
                          <a:spcPts val="900"/>
                        </a:spcAft>
                      </a:pPr>
                      <a:r>
                        <a:rPr lang="en-US" sz="1200">
                          <a:effectLst/>
                        </a:rPr>
                        <a:t>What is the (CB1) course?</a:t>
                      </a:r>
                    </a:p>
                    <a:p>
                      <a:pPr marL="0" marR="0">
                        <a:spcBef>
                          <a:spcPts val="0"/>
                        </a:spcBef>
                        <a:spcAft>
                          <a:spcPts val="900"/>
                        </a:spcAft>
                      </a:pPr>
                      <a:r>
                        <a:rPr lang="en-US" sz="1200">
                          <a:effectLst/>
                        </a:rPr>
                        <a:t>This course is designed to provide a basic introduction to the legal framework for federal collective bargaining.   </a:t>
                      </a:r>
                      <a:endParaRPr lang="en-US"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7644405"/>
                  </a:ext>
                </a:extLst>
              </a:tr>
              <a:tr h="740681">
                <a:tc>
                  <a:txBody>
                    <a:bodyPr/>
                    <a:lstStyle/>
                    <a:p>
                      <a:pPr marL="0" marR="0">
                        <a:spcBef>
                          <a:spcPts val="900"/>
                        </a:spcBef>
                        <a:spcAft>
                          <a:spcPts val="900"/>
                        </a:spcAft>
                      </a:pPr>
                      <a:r>
                        <a:rPr lang="en-US" sz="1200">
                          <a:effectLst/>
                        </a:rPr>
                        <a:t>Audience</a:t>
                      </a:r>
                    </a:p>
                    <a:p>
                      <a:pPr marL="0" marR="0">
                        <a:spcBef>
                          <a:spcPts val="0"/>
                        </a:spcBef>
                        <a:spcAft>
                          <a:spcPts val="900"/>
                        </a:spcAft>
                      </a:pPr>
                      <a:r>
                        <a:rPr lang="en-US" sz="1200">
                          <a:effectLst/>
                        </a:rPr>
                        <a:t>The CB1 course is designed for union leaders and activists with little or no experience in federal collective bargaining.</a:t>
                      </a:r>
                      <a:endParaRPr lang="en-US"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9941069"/>
                  </a:ext>
                </a:extLst>
              </a:tr>
              <a:tr h="2835021">
                <a:tc>
                  <a:txBody>
                    <a:bodyPr/>
                    <a:lstStyle/>
                    <a:p>
                      <a:pPr marL="0" marR="0">
                        <a:spcBef>
                          <a:spcPts val="900"/>
                        </a:spcBef>
                        <a:spcAft>
                          <a:spcPts val="900"/>
                        </a:spcAft>
                      </a:pPr>
                      <a:r>
                        <a:rPr lang="en-US" sz="1200" dirty="0">
                          <a:effectLst/>
                        </a:rPr>
                        <a:t>Overview</a:t>
                      </a:r>
                    </a:p>
                    <a:p>
                      <a:pPr marL="0" marR="0">
                        <a:spcBef>
                          <a:spcPts val="0"/>
                        </a:spcBef>
                        <a:spcAft>
                          <a:spcPts val="900"/>
                        </a:spcAft>
                      </a:pPr>
                      <a:r>
                        <a:rPr lang="en-US" sz="1200" dirty="0">
                          <a:effectLst/>
                        </a:rPr>
                        <a:t>Federal collective bargaining is more restrictive than other types of private or public sector bargaining. Accordingly, federal collective bargaining is a process that can often be confusing or frustrating. This course is designed to give participants basic information on the legal framework for federal collective bargaining so they are better prepared to represent their members at the bargaining table. This session will teach members about your rights as a union negotiator and how they can work through common obstacles to bargaining. </a:t>
                      </a:r>
                    </a:p>
                    <a:p>
                      <a:pPr marL="0" marR="0">
                        <a:spcBef>
                          <a:spcPts val="0"/>
                        </a:spcBef>
                        <a:spcAft>
                          <a:spcPts val="900"/>
                        </a:spcAft>
                      </a:pPr>
                      <a:r>
                        <a:rPr lang="en-US" sz="1200" dirty="0">
                          <a:effectLst/>
                        </a:rPr>
                        <a:t>This course is the first in a two-part series on Introduction to Collective Bargaining. While this course will teach the basics rules of the road for how to get the agency to sit down and bargain, the next course, Introduction to Collective Bargaining 2: Negotiation Skills and Techniques (CB2), will help participants develop the skills to win the best agreement possible for their members. </a:t>
                      </a:r>
                    </a:p>
                    <a:p>
                      <a:pPr marL="0" marR="0">
                        <a:spcBef>
                          <a:spcPts val="0"/>
                        </a:spcBef>
                        <a:spcAft>
                          <a:spcPts val="900"/>
                        </a:spcAft>
                      </a:pPr>
                      <a:r>
                        <a:rPr lang="en-US" sz="1200" dirty="0">
                          <a:effectLst/>
                        </a:rPr>
                        <a:t>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5117843"/>
                  </a:ext>
                </a:extLst>
              </a:tr>
            </a:tbl>
          </a:graphicData>
        </a:graphic>
      </p:graphicFrame>
      <p:sp>
        <p:nvSpPr>
          <p:cNvPr id="4" name="Title 3"/>
          <p:cNvSpPr>
            <a:spLocks noGrp="1"/>
          </p:cNvSpPr>
          <p:nvPr>
            <p:ph type="title"/>
          </p:nvPr>
        </p:nvSpPr>
        <p:spPr>
          <a:xfrm>
            <a:off x="533400" y="-322262"/>
            <a:ext cx="9418122" cy="1600200"/>
          </a:xfrm>
        </p:spPr>
        <p:txBody>
          <a:bodyPr/>
          <a:lstStyle/>
          <a:p>
            <a:r>
              <a:rPr lang="en-US" dirty="0"/>
              <a:t>Collective Bargaining: Legal Frameworks</a:t>
            </a:r>
          </a:p>
        </p:txBody>
      </p:sp>
      <p:sp>
        <p:nvSpPr>
          <p:cNvPr id="5" name="Text Placeholder 4"/>
          <p:cNvSpPr>
            <a:spLocks noGrp="1"/>
          </p:cNvSpPr>
          <p:nvPr>
            <p:ph type="body" sz="quarter" idx="11"/>
          </p:nvPr>
        </p:nvSpPr>
        <p:spPr/>
        <p:txBody>
          <a:bodyPr>
            <a:normAutofit fontScale="85000" lnSpcReduction="20000"/>
          </a:bodyPr>
          <a:lstStyle/>
          <a:p>
            <a:endParaRPr lang="en-US"/>
          </a:p>
        </p:txBody>
      </p:sp>
    </p:spTree>
    <p:extLst>
      <p:ext uri="{BB962C8B-B14F-4D97-AF65-F5344CB8AC3E}">
        <p14:creationId xmlns:p14="http://schemas.microsoft.com/office/powerpoint/2010/main" val="263572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srcRect l="19999" r="19999"/>
          <a:stretch>
            <a:fillRect/>
          </a:stretch>
        </p:blipFill>
        <p:spPr>
          <a:xfrm>
            <a:off x="9417050" y="1277938"/>
            <a:ext cx="2262188" cy="431006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267357361"/>
              </p:ext>
            </p:extLst>
          </p:nvPr>
        </p:nvGraphicFramePr>
        <p:xfrm>
          <a:off x="1212055" y="1330037"/>
          <a:ext cx="8121949" cy="3479469"/>
        </p:xfrm>
        <a:graphic>
          <a:graphicData uri="http://schemas.openxmlformats.org/drawingml/2006/table">
            <a:tbl>
              <a:tblPr>
                <a:tableStyleId>{5C22544A-7EE6-4342-B048-85BDC9FD1C3A}</a:tableStyleId>
              </a:tblPr>
              <a:tblGrid>
                <a:gridCol w="8121949">
                  <a:extLst>
                    <a:ext uri="{9D8B030D-6E8A-4147-A177-3AD203B41FA5}">
                      <a16:colId xmlns:a16="http://schemas.microsoft.com/office/drawing/2014/main" val="1020815687"/>
                    </a:ext>
                  </a:extLst>
                </a:gridCol>
              </a:tblGrid>
              <a:tr h="3479469">
                <a:tc>
                  <a:txBody>
                    <a:bodyPr/>
                    <a:lstStyle/>
                    <a:p>
                      <a:r>
                        <a:rPr lang="en-US" sz="2400" b="1" kern="1200" dirty="0">
                          <a:solidFill>
                            <a:schemeClr val="dk1"/>
                          </a:solidFill>
                          <a:effectLst/>
                          <a:latin typeface="+mn-lt"/>
                          <a:ea typeface="+mn-ea"/>
                          <a:cs typeface="+mn-cs"/>
                        </a:rPr>
                        <a:t>Program Learning Objectives</a:t>
                      </a:r>
                    </a:p>
                    <a:p>
                      <a:r>
                        <a:rPr lang="en-US" sz="2400" kern="1200" dirty="0">
                          <a:solidFill>
                            <a:schemeClr val="dk1"/>
                          </a:solidFill>
                          <a:effectLst/>
                          <a:latin typeface="+mn-lt"/>
                          <a:ea typeface="+mn-ea"/>
                          <a:cs typeface="+mn-cs"/>
                        </a:rPr>
                        <a:t>After completing this program, participants should be able to:</a:t>
                      </a:r>
                    </a:p>
                    <a:p>
                      <a:pPr lvl="0"/>
                      <a:r>
                        <a:rPr lang="en-US" sz="2400" kern="1200" dirty="0">
                          <a:solidFill>
                            <a:schemeClr val="dk1"/>
                          </a:solidFill>
                          <a:effectLst/>
                          <a:latin typeface="+mn-lt"/>
                          <a:ea typeface="+mn-ea"/>
                          <a:cs typeface="+mn-cs"/>
                        </a:rPr>
                        <a:t>Discuss the collective bargaining roles and requirements for unions and agencies under 5 U.S.C. Chapter 71</a:t>
                      </a:r>
                    </a:p>
                    <a:p>
                      <a:pPr lvl="0"/>
                      <a:r>
                        <a:rPr lang="en-US" sz="2400" kern="1200" dirty="0">
                          <a:solidFill>
                            <a:schemeClr val="dk1"/>
                          </a:solidFill>
                          <a:effectLst/>
                          <a:latin typeface="+mn-lt"/>
                          <a:ea typeface="+mn-ea"/>
                          <a:cs typeface="+mn-cs"/>
                        </a:rPr>
                        <a:t>Define key terms and concepts used in federal collective bargaining</a:t>
                      </a:r>
                    </a:p>
                    <a:p>
                      <a:pPr lvl="0"/>
                      <a:r>
                        <a:rPr lang="en-US" sz="2400" kern="1200" dirty="0">
                          <a:solidFill>
                            <a:schemeClr val="dk1"/>
                          </a:solidFill>
                          <a:effectLst/>
                          <a:latin typeface="+mn-lt"/>
                          <a:ea typeface="+mn-ea"/>
                          <a:cs typeface="+mn-cs"/>
                        </a:rPr>
                        <a:t>Evaluate common legal strategies and bargaining techniques used in federal collective bargaining.</a:t>
                      </a:r>
                    </a:p>
                  </a:txBody>
                  <a:tcPr marL="68580" marR="68580" marT="0" marB="0"/>
                </a:tc>
                <a:extLst>
                  <a:ext uri="{0D108BD9-81ED-4DB2-BD59-A6C34878D82A}">
                    <a16:rowId xmlns:a16="http://schemas.microsoft.com/office/drawing/2014/main" val="1255117843"/>
                  </a:ext>
                </a:extLst>
              </a:tr>
            </a:tbl>
          </a:graphicData>
        </a:graphic>
      </p:graphicFrame>
      <p:sp>
        <p:nvSpPr>
          <p:cNvPr id="4" name="Title 3"/>
          <p:cNvSpPr>
            <a:spLocks noGrp="1"/>
          </p:cNvSpPr>
          <p:nvPr>
            <p:ph type="title"/>
          </p:nvPr>
        </p:nvSpPr>
        <p:spPr>
          <a:xfrm>
            <a:off x="533400" y="-322262"/>
            <a:ext cx="9418122" cy="1600200"/>
          </a:xfrm>
        </p:spPr>
        <p:txBody>
          <a:bodyPr/>
          <a:lstStyle/>
          <a:p>
            <a:r>
              <a:rPr lang="en-US" dirty="0"/>
              <a:t>Collective Bargaining: Legal Frameworks</a:t>
            </a:r>
          </a:p>
        </p:txBody>
      </p:sp>
      <p:sp>
        <p:nvSpPr>
          <p:cNvPr id="5" name="Text Placeholder 4"/>
          <p:cNvSpPr>
            <a:spLocks noGrp="1"/>
          </p:cNvSpPr>
          <p:nvPr>
            <p:ph type="body" sz="quarter" idx="11"/>
          </p:nvPr>
        </p:nvSpPr>
        <p:spPr/>
        <p:txBody>
          <a:bodyPr>
            <a:normAutofit fontScale="85000" lnSpcReduction="20000"/>
          </a:bodyPr>
          <a:lstStyle/>
          <a:p>
            <a:endParaRPr lang="en-US"/>
          </a:p>
        </p:txBody>
      </p:sp>
      <p:pic>
        <p:nvPicPr>
          <p:cNvPr id="3" name="Picture 2"/>
          <p:cNvPicPr>
            <a:picLocks noChangeAspect="1"/>
          </p:cNvPicPr>
          <p:nvPr/>
        </p:nvPicPr>
        <p:blipFill>
          <a:blip r:embed="rId3"/>
          <a:stretch>
            <a:fillRect/>
          </a:stretch>
        </p:blipFill>
        <p:spPr>
          <a:xfrm>
            <a:off x="9417050" y="1277938"/>
            <a:ext cx="2262188" cy="4310062"/>
          </a:xfrm>
          <a:prstGeom prst="rect">
            <a:avLst/>
          </a:prstGeom>
        </p:spPr>
      </p:pic>
    </p:spTree>
    <p:extLst>
      <p:ext uri="{BB962C8B-B14F-4D97-AF65-F5344CB8AC3E}">
        <p14:creationId xmlns:p14="http://schemas.microsoft.com/office/powerpoint/2010/main" val="129127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srcRect l="19999" r="19999"/>
          <a:stretch>
            <a:fillRect/>
          </a:stretch>
        </p:blipFill>
        <p:spPr>
          <a:xfrm>
            <a:off x="9417050" y="1277938"/>
            <a:ext cx="2262188" cy="431006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709437210"/>
              </p:ext>
            </p:extLst>
          </p:nvPr>
        </p:nvGraphicFramePr>
        <p:xfrm>
          <a:off x="1212055" y="1330037"/>
          <a:ext cx="8121949" cy="1809205"/>
        </p:xfrm>
        <a:graphic>
          <a:graphicData uri="http://schemas.openxmlformats.org/drawingml/2006/table">
            <a:tbl>
              <a:tblPr>
                <a:tableStyleId>{5C22544A-7EE6-4342-B048-85BDC9FD1C3A}</a:tableStyleId>
              </a:tblPr>
              <a:tblGrid>
                <a:gridCol w="8121949">
                  <a:extLst>
                    <a:ext uri="{9D8B030D-6E8A-4147-A177-3AD203B41FA5}">
                      <a16:colId xmlns:a16="http://schemas.microsoft.com/office/drawing/2014/main" val="1020815687"/>
                    </a:ext>
                  </a:extLst>
                </a:gridCol>
              </a:tblGrid>
              <a:tr h="541515">
                <a:tc>
                  <a:txBody>
                    <a:bodyPr/>
                    <a:lstStyle/>
                    <a:p>
                      <a:pPr marL="0" marR="0">
                        <a:spcBef>
                          <a:spcPts val="900"/>
                        </a:spcBef>
                        <a:spcAft>
                          <a:spcPts val="9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Program Length</a:t>
                      </a:r>
                    </a:p>
                    <a:p>
                      <a:pPr marL="0" marR="0">
                        <a:spcBef>
                          <a:spcPts val="0"/>
                        </a:spcBef>
                        <a:spcAft>
                          <a:spcPts val="900"/>
                        </a:spcAft>
                      </a:pP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This program is designed for 3 days of instruction.  The suggested class time is a 9 am – 5 pm schedule.</a:t>
                      </a:r>
                    </a:p>
                    <a:p>
                      <a:pPr marL="0" marR="0">
                        <a:spcBef>
                          <a:spcPts val="0"/>
                        </a:spcBef>
                        <a:spcAft>
                          <a:spcPts val="900"/>
                        </a:spcAft>
                      </a:pP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5117843"/>
                  </a:ext>
                </a:extLst>
              </a:tr>
              <a:tr h="1031965">
                <a:tc>
                  <a:txBody>
                    <a:bodyPr/>
                    <a:lstStyle/>
                    <a:p>
                      <a:pPr marL="0" marR="0">
                        <a:spcBef>
                          <a:spcPts val="900"/>
                        </a:spcBef>
                        <a:spcAft>
                          <a:spcPts val="9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Number of Participants</a:t>
                      </a:r>
                    </a:p>
                    <a:p>
                      <a:pPr marL="0" marR="0">
                        <a:spcBef>
                          <a:spcPts val="0"/>
                        </a:spcBef>
                        <a:spcAft>
                          <a:spcPts val="900"/>
                        </a:spcAft>
                      </a:pP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10 – 20 </a:t>
                      </a:r>
                    </a:p>
                  </a:txBody>
                  <a:tcPr marL="68580" marR="68580" marT="0" marB="0"/>
                </a:tc>
                <a:extLst>
                  <a:ext uri="{0D108BD9-81ED-4DB2-BD59-A6C34878D82A}">
                    <a16:rowId xmlns:a16="http://schemas.microsoft.com/office/drawing/2014/main" val="3169007367"/>
                  </a:ext>
                </a:extLst>
              </a:tr>
            </a:tbl>
          </a:graphicData>
        </a:graphic>
      </p:graphicFrame>
      <p:sp>
        <p:nvSpPr>
          <p:cNvPr id="4" name="Title 3"/>
          <p:cNvSpPr>
            <a:spLocks noGrp="1"/>
          </p:cNvSpPr>
          <p:nvPr>
            <p:ph type="title"/>
          </p:nvPr>
        </p:nvSpPr>
        <p:spPr>
          <a:xfrm>
            <a:off x="533400" y="-322262"/>
            <a:ext cx="9418122" cy="1600200"/>
          </a:xfrm>
        </p:spPr>
        <p:txBody>
          <a:bodyPr/>
          <a:lstStyle/>
          <a:p>
            <a:r>
              <a:rPr lang="en-US" dirty="0"/>
              <a:t>Collective Bargaining: Legal Frameworks</a:t>
            </a:r>
          </a:p>
        </p:txBody>
      </p:sp>
      <p:sp>
        <p:nvSpPr>
          <p:cNvPr id="5" name="Text Placeholder 4"/>
          <p:cNvSpPr>
            <a:spLocks noGrp="1"/>
          </p:cNvSpPr>
          <p:nvPr>
            <p:ph type="body" sz="quarter" idx="11"/>
          </p:nvPr>
        </p:nvSpPr>
        <p:spPr/>
        <p:txBody>
          <a:bodyPr>
            <a:normAutofit fontScale="85000" lnSpcReduction="20000"/>
          </a:bodyPr>
          <a:lstStyle/>
          <a:p>
            <a:endParaRPr lang="en-US"/>
          </a:p>
        </p:txBody>
      </p:sp>
      <p:pic>
        <p:nvPicPr>
          <p:cNvPr id="2" name="Picture 1"/>
          <p:cNvPicPr>
            <a:picLocks noChangeAspect="1"/>
          </p:cNvPicPr>
          <p:nvPr/>
        </p:nvPicPr>
        <p:blipFill>
          <a:blip r:embed="rId3"/>
          <a:stretch>
            <a:fillRect/>
          </a:stretch>
        </p:blipFill>
        <p:spPr>
          <a:xfrm>
            <a:off x="9334004" y="1330036"/>
            <a:ext cx="2345234" cy="4257963"/>
          </a:xfrm>
          <a:prstGeom prst="rect">
            <a:avLst/>
          </a:prstGeom>
        </p:spPr>
      </p:pic>
    </p:spTree>
    <p:extLst>
      <p:ext uri="{BB962C8B-B14F-4D97-AF65-F5344CB8AC3E}">
        <p14:creationId xmlns:p14="http://schemas.microsoft.com/office/powerpoint/2010/main" val="408846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77938"/>
            <a:ext cx="8438408" cy="4873625"/>
          </a:xfrm>
        </p:spPr>
        <p:txBody>
          <a:bodyPr>
            <a:normAutofit/>
          </a:bodyPr>
          <a:lstStyle/>
          <a:p>
            <a:pPr marL="514350" indent="-514350">
              <a:buAutoNum type="arabicParenR"/>
            </a:pPr>
            <a:r>
              <a:rPr lang="en-US" sz="4000" dirty="0"/>
              <a:t>Instructor Guide</a:t>
            </a:r>
          </a:p>
          <a:p>
            <a:pPr marL="514350" indent="-514350">
              <a:buAutoNum type="arabicParenR"/>
            </a:pPr>
            <a:r>
              <a:rPr lang="en-US" sz="4000" dirty="0"/>
              <a:t>Participant Workbook</a:t>
            </a:r>
          </a:p>
          <a:p>
            <a:pPr marL="514350" indent="-514350">
              <a:buAutoNum type="arabicParenR"/>
            </a:pPr>
            <a:r>
              <a:rPr lang="en-US" sz="4000" dirty="0"/>
              <a:t>Manual</a:t>
            </a:r>
          </a:p>
          <a:p>
            <a:pPr marL="514350" indent="-514350">
              <a:buAutoNum type="arabicParenR"/>
            </a:pPr>
            <a:r>
              <a:rPr lang="en-US" sz="4000" dirty="0"/>
              <a:t>PowerPoint </a:t>
            </a:r>
          </a:p>
          <a:p>
            <a:pPr marL="514350" indent="-514350">
              <a:buFont typeface="Arial" panose="020B0604020202020204" pitchFamily="34" charset="0"/>
              <a:buAutoNum type="arabicParenR"/>
            </a:pPr>
            <a:r>
              <a:rPr lang="en-US" sz="4000" dirty="0"/>
              <a:t>Reorganization Scenario Video</a:t>
            </a:r>
          </a:p>
          <a:p>
            <a:pPr marL="0" indent="0">
              <a:buNone/>
            </a:pPr>
            <a:endParaRPr lang="en-US" dirty="0"/>
          </a:p>
          <a:p>
            <a:pPr marL="514350" indent="-514350">
              <a:buAutoNum type="arabicParenR"/>
            </a:pPr>
            <a:endParaRPr lang="en-US" sz="4000" dirty="0"/>
          </a:p>
        </p:txBody>
      </p:sp>
      <p:sp>
        <p:nvSpPr>
          <p:cNvPr id="4" name="Title 3"/>
          <p:cNvSpPr>
            <a:spLocks noGrp="1"/>
          </p:cNvSpPr>
          <p:nvPr>
            <p:ph type="title"/>
          </p:nvPr>
        </p:nvSpPr>
        <p:spPr>
          <a:xfrm>
            <a:off x="533400" y="-322262"/>
            <a:ext cx="8931442" cy="1600200"/>
          </a:xfrm>
        </p:spPr>
        <p:txBody>
          <a:bodyPr>
            <a:normAutofit/>
          </a:bodyPr>
          <a:lstStyle/>
          <a:p>
            <a:r>
              <a:rPr lang="en-US" sz="4800" dirty="0">
                <a:solidFill>
                  <a:schemeClr val="accent1">
                    <a:lumMod val="50000"/>
                  </a:schemeClr>
                </a:solidFill>
                <a:latin typeface="Calibri "/>
              </a:rPr>
              <a:t>What is in the Toolkit:</a:t>
            </a:r>
            <a:endParaRPr lang="en-US" sz="4800" dirty="0">
              <a:solidFill>
                <a:schemeClr val="accent1">
                  <a:lumMod val="50000"/>
                </a:schemeClr>
              </a:solidFill>
            </a:endParaRPr>
          </a:p>
        </p:txBody>
      </p:sp>
      <p:sp>
        <p:nvSpPr>
          <p:cNvPr id="5" name="Text Placeholder 4"/>
          <p:cNvSpPr>
            <a:spLocks noGrp="1"/>
          </p:cNvSpPr>
          <p:nvPr>
            <p:ph type="body" sz="quarter" idx="11"/>
          </p:nvPr>
        </p:nvSpPr>
        <p:spPr/>
        <p:txBody>
          <a:bodyPr>
            <a:normAutofit fontScale="85000" lnSpcReduction="20000"/>
          </a:bodyPr>
          <a:lstStyle/>
          <a:p>
            <a:r>
              <a:rPr lang="en-US" dirty="0"/>
              <a:t>6</a:t>
            </a:r>
          </a:p>
        </p:txBody>
      </p:sp>
    </p:spTree>
    <p:extLst>
      <p:ext uri="{BB962C8B-B14F-4D97-AF65-F5344CB8AC3E}">
        <p14:creationId xmlns:p14="http://schemas.microsoft.com/office/powerpoint/2010/main" val="157703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Instructor Guide</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24000" y="1597231"/>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20166421"/>
              </p:ext>
            </p:extLst>
          </p:nvPr>
        </p:nvGraphicFramePr>
        <p:xfrm>
          <a:off x="1524000" y="1597231"/>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1094396">
                <a:tc>
                  <a:txBody>
                    <a:bodyPr/>
                    <a:lstStyle/>
                    <a:p>
                      <a:pPr marL="0" marR="0">
                        <a:spcBef>
                          <a:spcPts val="900"/>
                        </a:spcBef>
                        <a:spcAft>
                          <a:spcPts val="900"/>
                        </a:spcAft>
                      </a:pPr>
                      <a:r>
                        <a:rPr lang="en-US" sz="1200" dirty="0">
                          <a:effectLst/>
                        </a:rPr>
                        <a:t>What’s the purpose of this guide?</a:t>
                      </a:r>
                    </a:p>
                    <a:p>
                      <a:pPr marL="0" marR="0">
                        <a:spcBef>
                          <a:spcPts val="0"/>
                        </a:spcBef>
                        <a:spcAft>
                          <a:spcPts val="900"/>
                        </a:spcAft>
                      </a:pPr>
                      <a:r>
                        <a:rPr lang="en-US" sz="1200" dirty="0">
                          <a:effectLst/>
                        </a:rPr>
                        <a:t>This facilitator guide provides a master reference document to help you deliver the Error! No text of specified style in document. program.</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4680350"/>
                  </a:ext>
                </a:extLst>
              </a:tr>
              <a:tr h="2566173">
                <a:tc>
                  <a:txBody>
                    <a:bodyPr/>
                    <a:lstStyle/>
                    <a:p>
                      <a:pPr marL="0" marR="0">
                        <a:spcBef>
                          <a:spcPts val="900"/>
                        </a:spcBef>
                        <a:spcAft>
                          <a:spcPts val="900"/>
                        </a:spcAft>
                      </a:pPr>
                      <a:r>
                        <a:rPr lang="en-US" sz="1200" dirty="0">
                          <a:effectLst/>
                        </a:rPr>
                        <a:t>What will I find in the guide?</a:t>
                      </a:r>
                    </a:p>
                    <a:p>
                      <a:pPr marL="0" marR="0">
                        <a:spcBef>
                          <a:spcPts val="0"/>
                        </a:spcBef>
                        <a:spcAft>
                          <a:spcPts val="900"/>
                        </a:spcAft>
                      </a:pPr>
                      <a:r>
                        <a:rPr lang="en-US" sz="1200" dirty="0">
                          <a:effectLst/>
                        </a:rPr>
                        <a:t>This facilitator guide is a comprehensive package containing </a:t>
                      </a:r>
                    </a:p>
                    <a:p>
                      <a:pPr marL="342900" marR="0" lvl="0" indent="-342900">
                        <a:spcBef>
                          <a:spcPts val="0"/>
                        </a:spcBef>
                        <a:spcAft>
                          <a:spcPts val="600"/>
                        </a:spcAft>
                        <a:buSzPts val="1000"/>
                        <a:buFont typeface="Wingdings" panose="05000000000000000000" pitchFamily="2" charset="2"/>
                        <a:buChar char=""/>
                        <a:tabLst>
                          <a:tab pos="228600" algn="l"/>
                          <a:tab pos="457200" algn="l"/>
                        </a:tabLst>
                      </a:pPr>
                      <a:r>
                        <a:rPr lang="en-US" sz="1200" dirty="0">
                          <a:effectLst/>
                        </a:rPr>
                        <a:t>The workshop delivery sequence</a:t>
                      </a:r>
                    </a:p>
                    <a:p>
                      <a:pPr marL="342900" marR="0" lvl="0" indent="-342900">
                        <a:spcBef>
                          <a:spcPts val="0"/>
                        </a:spcBef>
                        <a:spcAft>
                          <a:spcPts val="600"/>
                        </a:spcAft>
                        <a:buSzPts val="1000"/>
                        <a:buFont typeface="Wingdings" panose="05000000000000000000" pitchFamily="2" charset="2"/>
                        <a:buChar char=""/>
                        <a:tabLst>
                          <a:tab pos="228600" algn="l"/>
                          <a:tab pos="457200" algn="l"/>
                        </a:tabLst>
                      </a:pPr>
                      <a:r>
                        <a:rPr lang="en-US" sz="1200" dirty="0">
                          <a:effectLst/>
                        </a:rPr>
                        <a:t>Checklists of necessary materials and equipment</a:t>
                      </a:r>
                    </a:p>
                    <a:p>
                      <a:pPr marL="342900" marR="0" lvl="0" indent="-342900">
                        <a:spcBef>
                          <a:spcPts val="0"/>
                        </a:spcBef>
                        <a:spcAft>
                          <a:spcPts val="600"/>
                        </a:spcAft>
                        <a:buSzPts val="1000"/>
                        <a:buFont typeface="Wingdings" panose="05000000000000000000" pitchFamily="2" charset="2"/>
                        <a:buChar char=""/>
                        <a:tabLst>
                          <a:tab pos="228600" algn="l"/>
                          <a:tab pos="457200" algn="l"/>
                        </a:tabLst>
                      </a:pPr>
                      <a:r>
                        <a:rPr lang="en-US" sz="1200" dirty="0">
                          <a:effectLst/>
                        </a:rPr>
                        <a:t>Presentation scripts and key points to cover, and </a:t>
                      </a:r>
                    </a:p>
                    <a:p>
                      <a:pPr marL="342900" marR="0" lvl="0" indent="-342900">
                        <a:spcBef>
                          <a:spcPts val="0"/>
                        </a:spcBef>
                        <a:spcAft>
                          <a:spcPts val="600"/>
                        </a:spcAft>
                        <a:buSzPts val="1000"/>
                        <a:buFont typeface="Wingdings" panose="05000000000000000000" pitchFamily="2" charset="2"/>
                        <a:buChar char=""/>
                        <a:tabLst>
                          <a:tab pos="228600" algn="l"/>
                          <a:tab pos="457200" algn="l"/>
                        </a:tabLst>
                      </a:pPr>
                      <a:r>
                        <a:rPr lang="en-US" sz="1200" dirty="0">
                          <a:effectLst/>
                        </a:rPr>
                        <a:t>Instructions for managing instructional activities.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0079180"/>
                  </a:ext>
                </a:extLst>
              </a:tr>
            </a:tbl>
          </a:graphicData>
        </a:graphic>
      </p:graphicFrame>
    </p:spTree>
    <p:extLst>
      <p:ext uri="{BB962C8B-B14F-4D97-AF65-F5344CB8AC3E}">
        <p14:creationId xmlns:p14="http://schemas.microsoft.com/office/powerpoint/2010/main" val="115983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Instructor Guide</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0763526"/>
              </p:ext>
            </p:extLst>
          </p:nvPr>
        </p:nvGraphicFramePr>
        <p:xfrm>
          <a:off x="1524000" y="1451758"/>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r>
                        <a:rPr lang="en-US" sz="1800" b="1" kern="1200" dirty="0">
                          <a:solidFill>
                            <a:schemeClr val="dk1"/>
                          </a:solidFill>
                          <a:effectLst/>
                          <a:latin typeface="+mn-lt"/>
                          <a:ea typeface="+mn-ea"/>
                          <a:cs typeface="+mn-cs"/>
                        </a:rPr>
                        <a:t>How is the text laid out in a lesson?</a:t>
                      </a:r>
                    </a:p>
                    <a:p>
                      <a:r>
                        <a:rPr lang="en-US" sz="1800" kern="1200" dirty="0">
                          <a:solidFill>
                            <a:schemeClr val="dk1"/>
                          </a:solidFill>
                          <a:effectLst/>
                          <a:latin typeface="+mn-lt"/>
                          <a:ea typeface="+mn-ea"/>
                          <a:cs typeface="+mn-cs"/>
                        </a:rPr>
                        <a:t>Steps within a lesson are placed in a text block like this one.  A margin icon is placed to the left of the text block to signal what information the block contains.  </a:t>
                      </a:r>
                    </a:p>
                    <a:p>
                      <a:r>
                        <a:rPr lang="en-US" sz="1800" kern="1200" dirty="0">
                          <a:solidFill>
                            <a:schemeClr val="dk1"/>
                          </a:solidFill>
                          <a:effectLst/>
                          <a:latin typeface="+mn-lt"/>
                          <a:ea typeface="+mn-ea"/>
                          <a:cs typeface="+mn-cs"/>
                        </a:rPr>
                        <a:t>A list of the margin icons used in this guide is provided below.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0079180"/>
                  </a:ext>
                </a:extLst>
              </a:tr>
            </a:tbl>
          </a:graphicData>
        </a:graphic>
      </p:graphicFrame>
    </p:spTree>
    <p:extLst>
      <p:ext uri="{BB962C8B-B14F-4D97-AF65-F5344CB8AC3E}">
        <p14:creationId xmlns:p14="http://schemas.microsoft.com/office/powerpoint/2010/main" val="58905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394"/>
            <a:ext cx="9144000" cy="998837"/>
          </a:xfrm>
        </p:spPr>
        <p:txBody>
          <a:bodyPr>
            <a:normAutofit/>
          </a:bodyPr>
          <a:lstStyle/>
          <a:p>
            <a:r>
              <a:rPr lang="en-US" dirty="0"/>
              <a:t>The Instructor Guide</a:t>
            </a:r>
          </a:p>
        </p:txBody>
      </p:sp>
      <p:pic>
        <p:nvPicPr>
          <p:cNvPr id="4" name="Picture 3"/>
          <p:cNvPicPr>
            <a:picLocks noChangeAspect="1"/>
          </p:cNvPicPr>
          <p:nvPr/>
        </p:nvPicPr>
        <p:blipFill>
          <a:blip r:embed="rId2"/>
          <a:stretch>
            <a:fillRect/>
          </a:stretch>
        </p:blipFill>
        <p:spPr>
          <a:xfrm>
            <a:off x="7914709" y="1597231"/>
            <a:ext cx="2753291" cy="3562390"/>
          </a:xfrm>
          <a:prstGeom prst="rect">
            <a:avLst/>
          </a:prstGeom>
        </p:spPr>
      </p:pic>
      <p:sp>
        <p:nvSpPr>
          <p:cNvPr id="3" name="Subtitle 2"/>
          <p:cNvSpPr>
            <a:spLocks noGrp="1"/>
          </p:cNvSpPr>
          <p:nvPr>
            <p:ph type="subTitle" idx="1"/>
          </p:nvPr>
        </p:nvSpPr>
        <p:spPr>
          <a:xfrm>
            <a:off x="1565564" y="1451758"/>
            <a:ext cx="6390709" cy="3660569"/>
          </a:xfrm>
        </p:spPr>
        <p:txBody>
          <a:bodyPr/>
          <a:lstStyle/>
          <a:p>
            <a:endParaRPr lang="en-US" dirty="0"/>
          </a:p>
        </p:txBody>
      </p:sp>
      <p:graphicFrame>
        <p:nvGraphicFramePr>
          <p:cNvPr id="5" name="Table 4"/>
          <p:cNvGraphicFramePr>
            <a:graphicFrameLocks noGrp="1"/>
          </p:cNvGraphicFramePr>
          <p:nvPr/>
        </p:nvGraphicFramePr>
        <p:xfrm>
          <a:off x="1524000" y="1451758"/>
          <a:ext cx="6390709" cy="3660569"/>
        </p:xfrm>
        <a:graphic>
          <a:graphicData uri="http://schemas.openxmlformats.org/drawingml/2006/table">
            <a:tbl>
              <a:tblPr>
                <a:tableStyleId>{5C22544A-7EE6-4342-B048-85BDC9FD1C3A}</a:tableStyleId>
              </a:tblPr>
              <a:tblGrid>
                <a:gridCol w="6390709">
                  <a:extLst>
                    <a:ext uri="{9D8B030D-6E8A-4147-A177-3AD203B41FA5}">
                      <a16:colId xmlns:a16="http://schemas.microsoft.com/office/drawing/2014/main" val="807628805"/>
                    </a:ext>
                  </a:extLst>
                </a:gridCol>
              </a:tblGrid>
              <a:tr h="353519">
                <a:tc>
                  <a:txBody>
                    <a:bodyPr/>
                    <a:lstStyle/>
                    <a:p>
                      <a:endParaRPr lang="en-US" dirty="0"/>
                    </a:p>
                  </a:txBody>
                  <a:tcPr marL="68580" marR="68580" marT="0" marB="0"/>
                </a:tc>
                <a:extLst>
                  <a:ext uri="{0D108BD9-81ED-4DB2-BD59-A6C34878D82A}">
                    <a16:rowId xmlns:a16="http://schemas.microsoft.com/office/drawing/2014/main" val="3504680350"/>
                  </a:ext>
                </a:extLst>
              </a:tr>
              <a:tr h="3307050">
                <a:tc>
                  <a:txBody>
                    <a:bodyPr/>
                    <a:lstStyle/>
                    <a:p>
                      <a:pPr marL="0" marR="0">
                        <a:spcBef>
                          <a:spcPts val="900"/>
                        </a:spcBef>
                        <a:spcAft>
                          <a:spcPts val="9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How is this guide organized?</a:t>
                      </a:r>
                    </a:p>
                    <a:p>
                      <a:pPr marL="0" marR="0">
                        <a:spcBef>
                          <a:spcPts val="0"/>
                        </a:spcBef>
                        <a:spcAft>
                          <a:spcPts val="900"/>
                        </a:spcAft>
                      </a:pP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The first section of the Instructor Guide, from pages 1-67 contains all of the preparation information for the program, such as learning objectives, pre-work, required materials, and room set-up.</a:t>
                      </a:r>
                    </a:p>
                    <a:p>
                      <a:pPr marL="0" marR="0">
                        <a:spcBef>
                          <a:spcPts val="0"/>
                        </a:spcBef>
                        <a:spcAft>
                          <a:spcPts val="900"/>
                        </a:spcAft>
                      </a:pP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Finally, the program itself is divided into </a:t>
                      </a:r>
                      <a:r>
                        <a:rPr lang="en-US" sz="1200" i="1" dirty="0">
                          <a:effectLst/>
                          <a:latin typeface="Book Antiqua" panose="02040602050305030304" pitchFamily="18" charset="0"/>
                          <a:ea typeface="Times New Roman" panose="02020603050405020304" pitchFamily="18" charset="0"/>
                          <a:cs typeface="Times New Roman" panose="02020603050405020304" pitchFamily="18" charset="0"/>
                        </a:rPr>
                        <a:t>modules</a:t>
                      </a: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 each of which is comprised of one or more </a:t>
                      </a:r>
                      <a:r>
                        <a:rPr lang="en-US" sz="1200" i="1" dirty="0">
                          <a:effectLst/>
                          <a:latin typeface="Book Antiqua" panose="02040602050305030304" pitchFamily="18" charset="0"/>
                          <a:ea typeface="Times New Roman" panose="02020603050405020304" pitchFamily="18" charset="0"/>
                          <a:cs typeface="Times New Roman" panose="02020603050405020304" pitchFamily="18" charset="0"/>
                        </a:rPr>
                        <a:t>lessons</a:t>
                      </a: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  A module is a self-contained portion of the program, usually lasting anywhere from 2 to 4 hours, while a lesson is a shorter (typically 30 – 60 minutes) topic area.  </a:t>
                      </a:r>
                    </a:p>
                    <a:p>
                      <a:pPr marL="0" marR="0">
                        <a:spcBef>
                          <a:spcPts val="0"/>
                        </a:spcBef>
                        <a:spcAft>
                          <a:spcPts val="900"/>
                        </a:spcAft>
                      </a:pPr>
                      <a:r>
                        <a:rPr lang="en-US" sz="1200" dirty="0">
                          <a:effectLst/>
                          <a:latin typeface="Book Antiqua" panose="02040602050305030304" pitchFamily="18" charset="0"/>
                          <a:ea typeface="Times New Roman" panose="02020603050405020304" pitchFamily="18" charset="0"/>
                          <a:cs typeface="Times New Roman" panose="02020603050405020304" pitchFamily="18" charset="0"/>
                        </a:rPr>
                        <a:t>The second section of the Instructor Guide (Appendix B) from pages 68-126 includes a combined Instructor Guide/Participant Workbook for reference when teaching the course.</a:t>
                      </a:r>
                    </a:p>
                  </a:txBody>
                  <a:tcPr marL="68580" marR="68580" marT="0" marB="0"/>
                </a:tc>
                <a:extLst>
                  <a:ext uri="{0D108BD9-81ED-4DB2-BD59-A6C34878D82A}">
                    <a16:rowId xmlns:a16="http://schemas.microsoft.com/office/drawing/2014/main" val="2450079180"/>
                  </a:ext>
                </a:extLst>
              </a:tr>
            </a:tbl>
          </a:graphicData>
        </a:graphic>
      </p:graphicFrame>
    </p:spTree>
    <p:extLst>
      <p:ext uri="{BB962C8B-B14F-4D97-AF65-F5344CB8AC3E}">
        <p14:creationId xmlns:p14="http://schemas.microsoft.com/office/powerpoint/2010/main" val="4242348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1305</Words>
  <Application>Microsoft Office PowerPoint</Application>
  <PresentationFormat>Widescreen</PresentationFormat>
  <Paragraphs>125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Black</vt:lpstr>
      <vt:lpstr>Book Antiqua</vt:lpstr>
      <vt:lpstr>Calibri</vt:lpstr>
      <vt:lpstr>Calibri </vt:lpstr>
      <vt:lpstr>Calibri Light</vt:lpstr>
      <vt:lpstr>Stencil</vt:lpstr>
      <vt:lpstr>Times New Roman</vt:lpstr>
      <vt:lpstr>Wingdings</vt:lpstr>
      <vt:lpstr>Office Theme</vt:lpstr>
      <vt:lpstr>WELCOME</vt:lpstr>
      <vt:lpstr>PowerPoint Presentation</vt:lpstr>
      <vt:lpstr>Collective Bargaining: Legal Frameworks</vt:lpstr>
      <vt:lpstr>Collective Bargaining: Legal Frameworks</vt:lpstr>
      <vt:lpstr>Collective Bargaining: Legal Frameworks</vt:lpstr>
      <vt:lpstr>What is in the Toolkit:</vt:lpstr>
      <vt:lpstr>The Instructor Guide</vt:lpstr>
      <vt:lpstr>The Instructor Guide</vt:lpstr>
      <vt:lpstr>The Instructor Guide</vt:lpstr>
      <vt:lpstr>The Instructor Guide</vt:lpstr>
      <vt:lpstr>The Participant Workbook</vt:lpstr>
      <vt:lpstr>The Manual</vt:lpstr>
      <vt:lpstr>The PowerPoint</vt:lpstr>
      <vt:lpstr>The Reorganization Scenario Video</vt:lpstr>
      <vt:lpstr>Everything you need:</vt:lpstr>
      <vt:lpstr>The Content  of the Class</vt:lpstr>
      <vt:lpstr>PowerPoint Presentation</vt:lpstr>
      <vt:lpstr>PowerPoint Presentation</vt:lpstr>
      <vt:lpstr>Introduction</vt:lpstr>
      <vt:lpstr>What is Collective Bargaining</vt:lpstr>
      <vt:lpstr>The Statute</vt:lpstr>
      <vt:lpstr>Federal Bargaining Process</vt:lpstr>
      <vt:lpstr>Bargaining Begins: PT 1</vt:lpstr>
      <vt:lpstr>Analytical Frameworks</vt:lpstr>
      <vt:lpstr>Bargaining!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David Cann</dc:creator>
  <cp:lastModifiedBy>David Cann</cp:lastModifiedBy>
  <cp:revision>42</cp:revision>
  <dcterms:created xsi:type="dcterms:W3CDTF">2017-03-23T14:18:20Z</dcterms:created>
  <dcterms:modified xsi:type="dcterms:W3CDTF">2017-03-24T18:12:55Z</dcterms:modified>
</cp:coreProperties>
</file>